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30" r:id="rId1"/>
  </p:sldMasterIdLst>
  <p:notesMasterIdLst>
    <p:notesMasterId r:id="rId25"/>
  </p:notesMasterIdLst>
  <p:handoutMasterIdLst>
    <p:handoutMasterId r:id="rId26"/>
  </p:handoutMasterIdLst>
  <p:sldIdLst>
    <p:sldId id="501" r:id="rId2"/>
    <p:sldId id="383" r:id="rId3"/>
    <p:sldId id="713" r:id="rId4"/>
    <p:sldId id="694" r:id="rId5"/>
    <p:sldId id="711" r:id="rId6"/>
    <p:sldId id="695" r:id="rId7"/>
    <p:sldId id="696" r:id="rId8"/>
    <p:sldId id="712" r:id="rId9"/>
    <p:sldId id="714" r:id="rId10"/>
    <p:sldId id="716" r:id="rId11"/>
    <p:sldId id="717" r:id="rId12"/>
    <p:sldId id="718" r:id="rId13"/>
    <p:sldId id="719" r:id="rId14"/>
    <p:sldId id="720" r:id="rId15"/>
    <p:sldId id="722" r:id="rId16"/>
    <p:sldId id="752" r:id="rId17"/>
    <p:sldId id="754" r:id="rId18"/>
    <p:sldId id="755" r:id="rId19"/>
    <p:sldId id="751" r:id="rId20"/>
    <p:sldId id="753" r:id="rId21"/>
    <p:sldId id="261" r:id="rId22"/>
    <p:sldId id="749" r:id="rId23"/>
    <p:sldId id="746" r:id="rId24"/>
  </p:sldIdLst>
  <p:sldSz cx="9144000" cy="6858000" type="letter"/>
  <p:notesSz cx="9144000" cy="6858000"/>
  <p:defaultTextStyle>
    <a:defPPr>
      <a:defRPr lang="en-US"/>
    </a:defPPr>
    <a:lvl1pPr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23BFF"/>
    <a:srgbClr val="0E7B04"/>
    <a:srgbClr val="020000"/>
    <a:srgbClr val="FFBB20"/>
    <a:srgbClr val="18C908"/>
    <a:srgbClr val="FF301B"/>
    <a:srgbClr val="C1FFF0"/>
    <a:srgbClr val="DDE5C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765"/>
    <p:restoredTop sz="87309" autoAdjust="0"/>
  </p:normalViewPr>
  <p:slideViewPr>
    <p:cSldViewPr>
      <p:cViewPr varScale="1">
        <p:scale>
          <a:sx n="92" d="100"/>
          <a:sy n="92" d="100"/>
        </p:scale>
        <p:origin x="944" y="192"/>
      </p:cViewPr>
      <p:guideLst>
        <p:guide orient="horz" pos="2160"/>
        <p:guide pos="2880"/>
      </p:guideLst>
    </p:cSldViewPr>
  </p:slideViewPr>
  <p:outlineViewPr>
    <p:cViewPr>
      <p:scale>
        <a:sx n="33" d="100"/>
        <a:sy n="33" d="100"/>
      </p:scale>
      <p:origin x="0" y="-135216"/>
    </p:cViewPr>
  </p:outlineViewPr>
  <p:notesTextViewPr>
    <p:cViewPr>
      <p:scale>
        <a:sx n="100" d="100"/>
        <a:sy n="100" d="100"/>
      </p:scale>
      <p:origin x="0" y="0"/>
    </p:cViewPr>
  </p:notesTextViewPr>
  <p:sorterViewPr>
    <p:cViewPr varScale="1">
      <p:scale>
        <a:sx n="100" d="100"/>
        <a:sy n="100" d="100"/>
      </p:scale>
      <p:origin x="0" y="2080"/>
    </p:cViewPr>
  </p:sorterViewPr>
  <p:notesViewPr>
    <p:cSldViewPr>
      <p:cViewPr varScale="1">
        <p:scale>
          <a:sx n="193" d="100"/>
          <a:sy n="193" d="100"/>
        </p:scale>
        <p:origin x="200" y="45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a:defRPr sz="1200">
                <a:latin typeface="Copperplate" pitchFamily="-112" charset="0"/>
                <a:ea typeface="ＭＳ Ｐゴシック" pitchFamily="-112" charset="-128"/>
                <a:cs typeface="ＭＳ Ｐゴシック" pitchFamily="-112" charset="-128"/>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atin typeface="Copperplate" pitchFamily="-112" charset="0"/>
                <a:ea typeface="ＭＳ Ｐゴシック" pitchFamily="-112" charset="-128"/>
                <a:cs typeface="ＭＳ Ｐゴシック" pitchFamily="-112" charset="-128"/>
              </a:defRPr>
            </a:lvl1pPr>
          </a:lstStyle>
          <a:p>
            <a:pPr>
              <a:defRPr/>
            </a:pPr>
            <a:r>
              <a:rPr lang="en-US"/>
              <a:t>Class 2 - Jan. 23</a:t>
            </a:r>
          </a:p>
        </p:txBody>
      </p:sp>
      <p:sp>
        <p:nvSpPr>
          <p:cNvPr id="4" name="Footer Placeholder 3"/>
          <p:cNvSpPr>
            <a:spLocks noGrp="1"/>
          </p:cNvSpPr>
          <p:nvPr>
            <p:ph type="ftr" sz="quarter" idx="2"/>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a:defRPr sz="1200">
                <a:latin typeface="Copperplate" pitchFamily="-111" charset="0"/>
                <a:ea typeface="ＭＳ Ｐゴシック" pitchFamily="-111" charset="-128"/>
                <a:cs typeface="ＭＳ Ｐゴシック" pitchFamily="-111" charset="-128"/>
              </a:defRPr>
            </a:lvl1pPr>
          </a:lstStyle>
          <a:p>
            <a:pPr>
              <a:defRPr/>
            </a:pPr>
            <a:r>
              <a:rPr lang="nl-NL"/>
              <a:t>ATMS 502 - Spring 2020</a:t>
            </a: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D14B666-DCB2-B240-95BA-17CF7BED1807}" type="slidenum">
              <a:rPr lang="en-US"/>
              <a:pPr/>
              <a:t>‹#›</a:t>
            </a:fld>
            <a:endParaRPr lang="en-US"/>
          </a:p>
        </p:txBody>
      </p:sp>
    </p:spTree>
    <p:extLst>
      <p:ext uri="{BB962C8B-B14F-4D97-AF65-F5344CB8AC3E}">
        <p14:creationId xmlns:p14="http://schemas.microsoft.com/office/powerpoint/2010/main" val="750360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US"/>
          </a:p>
        </p:txBody>
      </p:sp>
      <p:sp>
        <p:nvSpPr>
          <p:cNvPr id="1027" name="Rectangle 3"/>
          <p:cNvSpPr>
            <a:spLocks noGrp="1" noChangeArrowheads="1"/>
          </p:cNvSpPr>
          <p:nvPr>
            <p:ph type="dt" idx="1"/>
          </p:nvPr>
        </p:nvSpPr>
        <p:spPr bwMode="auto">
          <a:xfrm>
            <a:off x="518160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12" charset="0"/>
                <a:ea typeface="ＭＳ Ｐゴシック" pitchFamily="-112" charset="-128"/>
                <a:cs typeface="ＭＳ Ｐゴシック" pitchFamily="-112" charset="-128"/>
              </a:defRPr>
            </a:lvl1pPr>
          </a:lstStyle>
          <a:p>
            <a:pPr>
              <a:defRPr/>
            </a:pPr>
            <a:r>
              <a:rPr lang="en-US"/>
              <a:t>Class 2 - Jan. 23</a:t>
            </a:r>
          </a:p>
        </p:txBody>
      </p:sp>
      <p:sp>
        <p:nvSpPr>
          <p:cNvPr id="14340"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029"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11" charset="0"/>
                <a:ea typeface="ＭＳ Ｐゴシック" pitchFamily="-111" charset="-128"/>
                <a:cs typeface="ＭＳ Ｐゴシック" pitchFamily="-111" charset="-128"/>
              </a:defRPr>
            </a:lvl1pPr>
          </a:lstStyle>
          <a:p>
            <a:pPr>
              <a:defRPr/>
            </a:pPr>
            <a:r>
              <a:rPr lang="nl-NL"/>
              <a:t>ATMS 502 - Spring 2020</a:t>
            </a:r>
            <a:endParaRPr lang="en-US"/>
          </a:p>
        </p:txBody>
      </p:sp>
      <p:sp>
        <p:nvSpPr>
          <p:cNvPr id="1031"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7319BFDF-F953-324C-9907-A4285441D0B5}" type="slidenum">
              <a:rPr lang="en-US"/>
              <a:pPr/>
              <a:t>‹#›</a:t>
            </a:fld>
            <a:endParaRPr lang="en-US"/>
          </a:p>
        </p:txBody>
      </p:sp>
    </p:spTree>
    <p:extLst>
      <p:ext uri="{BB962C8B-B14F-4D97-AF65-F5344CB8AC3E}">
        <p14:creationId xmlns:p14="http://schemas.microsoft.com/office/powerpoint/2010/main" val="370840106"/>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CD647EC9-AFC9-134F-91B0-88E9E96E29D6}" type="slidenum">
              <a:rPr lang="en-US">
                <a:latin typeface="Arial" pitchFamily="-108" charset="0"/>
                <a:ea typeface="ＭＳ Ｐゴシック" pitchFamily="-108" charset="-128"/>
                <a:cs typeface="ＭＳ Ｐゴシック" pitchFamily="-108" charset="-128"/>
              </a:rPr>
              <a:pPr/>
              <a:t>1</a:t>
            </a:fld>
            <a:endParaRPr lang="en-US">
              <a:latin typeface="Arial" pitchFamily="-108" charset="0"/>
              <a:ea typeface="ＭＳ Ｐゴシック" pitchFamily="-108" charset="-128"/>
              <a:cs typeface="ＭＳ Ｐゴシック" pitchFamily="-108" charset="-128"/>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36868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r>
              <a:rPr lang="en-US"/>
              <a:t>Class 2 - Jan. 23</a:t>
            </a:r>
          </a:p>
        </p:txBody>
      </p:sp>
      <p:sp>
        <p:nvSpPr>
          <p:cNvPr id="5" name="Footer Placeholder 4"/>
          <p:cNvSpPr>
            <a:spLocks noGrp="1"/>
          </p:cNvSpPr>
          <p:nvPr>
            <p:ph type="ftr" sz="quarter" idx="4"/>
          </p:nvPr>
        </p:nvSpPr>
        <p:spPr/>
        <p:txBody>
          <a:bodyPr/>
          <a:lstStyle/>
          <a:p>
            <a:pPr>
              <a:defRPr/>
            </a:pPr>
            <a:r>
              <a:rPr lang="nl-NL"/>
              <a:t>ATMS 502 - Spring 2020</a:t>
            </a:r>
            <a:endParaRPr lang="en-US"/>
          </a:p>
        </p:txBody>
      </p:sp>
      <p:sp>
        <p:nvSpPr>
          <p:cNvPr id="6" name="Slide Number Placeholder 5"/>
          <p:cNvSpPr>
            <a:spLocks noGrp="1"/>
          </p:cNvSpPr>
          <p:nvPr>
            <p:ph type="sldNum" sz="quarter" idx="5"/>
          </p:nvPr>
        </p:nvSpPr>
        <p:spPr/>
        <p:txBody>
          <a:bodyPr/>
          <a:lstStyle/>
          <a:p>
            <a:fld id="{7319BFDF-F953-324C-9907-A4285441D0B5}" type="slidenum">
              <a:rPr lang="en-US" smtClean="0"/>
              <a:pPr/>
              <a:t>2</a:t>
            </a:fld>
            <a:endParaRPr lang="en-US"/>
          </a:p>
        </p:txBody>
      </p:sp>
    </p:spTree>
    <p:extLst>
      <p:ext uri="{BB962C8B-B14F-4D97-AF65-F5344CB8AC3E}">
        <p14:creationId xmlns:p14="http://schemas.microsoft.com/office/powerpoint/2010/main" val="1459517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9AE7A8-6CDC-7E4E-A6CC-9D0EBF4D9BB6}" type="slidenum">
              <a:rPr lang="en-US" smtClean="0"/>
              <a:t>21</a:t>
            </a:fld>
            <a:endParaRPr lang="en-US"/>
          </a:p>
        </p:txBody>
      </p:sp>
    </p:spTree>
    <p:extLst>
      <p:ext uri="{BB962C8B-B14F-4D97-AF65-F5344CB8AC3E}">
        <p14:creationId xmlns:p14="http://schemas.microsoft.com/office/powerpoint/2010/main" val="3162850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9AE7A8-6CDC-7E4E-A6CC-9D0EBF4D9BB6}" type="slidenum">
              <a:rPr lang="en-US" smtClean="0"/>
              <a:t>23</a:t>
            </a:fld>
            <a:endParaRPr lang="en-US"/>
          </a:p>
        </p:txBody>
      </p:sp>
    </p:spTree>
    <p:extLst>
      <p:ext uri="{BB962C8B-B14F-4D97-AF65-F5344CB8AC3E}">
        <p14:creationId xmlns:p14="http://schemas.microsoft.com/office/powerpoint/2010/main" val="3179050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pPr>
              <a:defRPr/>
            </a:pPr>
            <a:r>
              <a:rPr lang="en-US"/>
              <a:t>10/22/20</a:t>
            </a:r>
          </a:p>
        </p:txBody>
      </p:sp>
      <p:sp>
        <p:nvSpPr>
          <p:cNvPr id="17" name="Footer Placeholder 16"/>
          <p:cNvSpPr>
            <a:spLocks noGrp="1"/>
          </p:cNvSpPr>
          <p:nvPr>
            <p:ph type="ftr" sz="quarter" idx="11"/>
          </p:nvPr>
        </p:nvSpPr>
        <p:spPr/>
        <p:txBody>
          <a:bodyPr/>
          <a:lstStyle/>
          <a:p>
            <a:pPr>
              <a:defRPr/>
            </a:pPr>
            <a:r>
              <a:rPr lang="nl-NL"/>
              <a:t>PHYS 8750, Clemson</a:t>
            </a:r>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4659AC4A-1BEA-CC43-A406-17C35A0021CC}" type="slidenum">
              <a:rPr lang="en-US" smtClean="0"/>
              <a:pPr/>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r>
              <a:rPr lang="en-US"/>
              <a:t>10/22/20</a:t>
            </a:r>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6" name="Slide Number Placeholder 5"/>
          <p:cNvSpPr>
            <a:spLocks noGrp="1"/>
          </p:cNvSpPr>
          <p:nvPr>
            <p:ph type="sldNum" sz="quarter" idx="12"/>
          </p:nvPr>
        </p:nvSpPr>
        <p:spPr/>
        <p:txBody>
          <a:bodyPr/>
          <a:lstStyle/>
          <a:p>
            <a:fld id="{BAECFF29-2BE4-5440-AA8E-162C2B6A2CA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F7B4C004-2D9E-FC4C-94C2-B311B8556B26}"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r>
              <a:rPr lang="en-US"/>
              <a:t>10/22/20</a:t>
            </a:r>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pPr>
              <a:defRPr/>
            </a:pPr>
            <a:r>
              <a:rPr lang="en-US"/>
              <a:t>10/22/20</a:t>
            </a:r>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997FBC1A-D1AB-074B-97D1-26C74082226E}"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4" name="Date Placeholder 3"/>
          <p:cNvSpPr>
            <a:spLocks noGrp="1"/>
          </p:cNvSpPr>
          <p:nvPr>
            <p:ph type="dt" sz="half" idx="10"/>
          </p:nvPr>
        </p:nvSpPr>
        <p:spPr/>
        <p:txBody>
          <a:bodyPr/>
          <a:lstStyle/>
          <a:p>
            <a:pPr>
              <a:defRPr/>
            </a:pPr>
            <a:r>
              <a:rPr lang="en-US"/>
              <a:t>10/22/20</a:t>
            </a:r>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AB8B46F2-3B96-0D4B-A2BF-2262FB3540BF}"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pPr>
              <a:defRPr/>
            </a:pPr>
            <a:r>
              <a:rPr lang="en-US"/>
              <a:t>10/22/20</a:t>
            </a:r>
          </a:p>
        </p:txBody>
      </p:sp>
      <p:sp>
        <p:nvSpPr>
          <p:cNvPr id="6" name="Footer Placeholder 5"/>
          <p:cNvSpPr>
            <a:spLocks noGrp="1"/>
          </p:cNvSpPr>
          <p:nvPr>
            <p:ph type="ftr" sz="quarter" idx="11"/>
          </p:nvPr>
        </p:nvSpPr>
        <p:spPr/>
        <p:txBody>
          <a:bodyPr/>
          <a:lstStyle/>
          <a:p>
            <a:pPr>
              <a:defRPr/>
            </a:pPr>
            <a:r>
              <a:rPr lang="nl-NL"/>
              <a:t>PHYS 8750, Clemson</a:t>
            </a:r>
            <a:endParaRPr lang="en-US"/>
          </a:p>
        </p:txBody>
      </p:sp>
      <p:sp>
        <p:nvSpPr>
          <p:cNvPr id="7" name="Slide Number Placeholder 6"/>
          <p:cNvSpPr>
            <a:spLocks noGrp="1"/>
          </p:cNvSpPr>
          <p:nvPr>
            <p:ph type="sldNum" sz="quarter" idx="12"/>
          </p:nvPr>
        </p:nvSpPr>
        <p:spPr/>
        <p:txBody>
          <a:bodyPr/>
          <a:lstStyle/>
          <a:p>
            <a:fld id="{5E378D8F-2A5C-CC45-8663-26734EBCA227}" type="slidenum">
              <a:rPr lang="en-US" smtClean="0"/>
              <a:pPr/>
              <a:t>‹#›</a:t>
            </a:fld>
            <a:endParaRPr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a:defRPr/>
            </a:pPr>
            <a:r>
              <a:rPr lang="en-US"/>
              <a:t>10/22/20</a:t>
            </a:r>
          </a:p>
        </p:txBody>
      </p:sp>
      <p:sp>
        <p:nvSpPr>
          <p:cNvPr id="8" name="Footer Placeholder 7"/>
          <p:cNvSpPr>
            <a:spLocks noGrp="1"/>
          </p:cNvSpPr>
          <p:nvPr>
            <p:ph type="ftr" sz="quarter" idx="11"/>
          </p:nvPr>
        </p:nvSpPr>
        <p:spPr>
          <a:xfrm>
            <a:off x="304800" y="6409944"/>
            <a:ext cx="3581400" cy="365760"/>
          </a:xfrm>
        </p:spPr>
        <p:txBody>
          <a:bodyPr/>
          <a:lstStyle/>
          <a:p>
            <a:pPr>
              <a:defRPr/>
            </a:pPr>
            <a:r>
              <a:rPr lang="nl-NL"/>
              <a:t>PHYS 8750, Clemson</a:t>
            </a:r>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1F334C6C-39ED-B64C-A6A7-325F0AFD8FB3}"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r>
              <a:rPr lang="en-US"/>
              <a:t>10/22/20</a:t>
            </a:r>
          </a:p>
        </p:txBody>
      </p:sp>
      <p:sp>
        <p:nvSpPr>
          <p:cNvPr id="4" name="Footer Placeholder 3"/>
          <p:cNvSpPr>
            <a:spLocks noGrp="1"/>
          </p:cNvSpPr>
          <p:nvPr>
            <p:ph type="ftr" sz="quarter" idx="11"/>
          </p:nvPr>
        </p:nvSpPr>
        <p:spPr/>
        <p:txBody>
          <a:bodyPr/>
          <a:lstStyle/>
          <a:p>
            <a:pPr>
              <a:defRPr/>
            </a:pPr>
            <a:r>
              <a:rPr lang="nl-NL"/>
              <a:t>PHYS 8750, Clemson</a:t>
            </a:r>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39905DBF-68C3-0445-8270-DB23A15D2A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pPr>
              <a:defRPr/>
            </a:pPr>
            <a:r>
              <a:rPr lang="en-US"/>
              <a:t>10/22/20</a:t>
            </a:r>
          </a:p>
        </p:txBody>
      </p:sp>
      <p:sp>
        <p:nvSpPr>
          <p:cNvPr id="3" name="Footer Placeholder 2"/>
          <p:cNvSpPr>
            <a:spLocks noGrp="1"/>
          </p:cNvSpPr>
          <p:nvPr>
            <p:ph type="ftr" sz="quarter" idx="11"/>
          </p:nvPr>
        </p:nvSpPr>
        <p:spPr/>
        <p:txBody>
          <a:bodyPr/>
          <a:lstStyle/>
          <a:p>
            <a:pPr>
              <a:defRPr/>
            </a:pPr>
            <a:r>
              <a:rPr lang="nl-NL"/>
              <a:t>PHYS 8750, Clemson</a:t>
            </a:r>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91A729D-F1A8-6B45-A5E7-FDC85B8DA35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5AF2031-28E2-2E4C-8731-4E39EDFE4B4A}"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pPr>
              <a:defRPr/>
            </a:pPr>
            <a:r>
              <a:rPr lang="en-US"/>
              <a:t>10/22/20</a:t>
            </a:r>
          </a:p>
        </p:txBody>
      </p:sp>
      <p:sp>
        <p:nvSpPr>
          <p:cNvPr id="6" name="Footer Placeholder 5"/>
          <p:cNvSpPr>
            <a:spLocks noGrp="1"/>
          </p:cNvSpPr>
          <p:nvPr>
            <p:ph type="ftr" sz="quarter" idx="11"/>
          </p:nvPr>
        </p:nvSpPr>
        <p:spPr>
          <a:xfrm>
            <a:off x="301752" y="6410848"/>
            <a:ext cx="3383280" cy="365760"/>
          </a:xfrm>
        </p:spPr>
        <p:txBody>
          <a:bodyPr/>
          <a:lstStyle/>
          <a:p>
            <a:pPr>
              <a:defRPr/>
            </a:pPr>
            <a:r>
              <a:rPr lang="nl-NL"/>
              <a:t>PHYS 8750, Clemson</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CC532975-ABD2-B34C-B836-CBB3B70B5FB5}"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Drag picture to placeholder or click icon to add</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pPr>
              <a:defRPr/>
            </a:pPr>
            <a:r>
              <a:rPr lang="en-US"/>
              <a:t>10/22/20</a:t>
            </a:r>
          </a:p>
        </p:txBody>
      </p:sp>
      <p:sp>
        <p:nvSpPr>
          <p:cNvPr id="6" name="Footer Placeholder 5"/>
          <p:cNvSpPr>
            <a:spLocks noGrp="1"/>
          </p:cNvSpPr>
          <p:nvPr>
            <p:ph type="ftr" sz="quarter" idx="11"/>
          </p:nvPr>
        </p:nvSpPr>
        <p:spPr>
          <a:xfrm>
            <a:off x="301752" y="6410848"/>
            <a:ext cx="3584448" cy="365760"/>
          </a:xfrm>
        </p:spPr>
        <p:txBody>
          <a:bodyPr/>
          <a:lstStyle/>
          <a:p>
            <a:pPr>
              <a:defRPr/>
            </a:pPr>
            <a:r>
              <a:rPr lang="nl-NL"/>
              <a:t>PHYS 8750, Clemson</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000">
                <a:solidFill>
                  <a:schemeClr val="tx1"/>
                </a:solidFill>
                <a:latin typeface="Arial"/>
                <a:cs typeface="Arial"/>
              </a:defRPr>
            </a:lvl1pPr>
          </a:lstStyle>
          <a:p>
            <a:pPr>
              <a:defRPr/>
            </a:pPr>
            <a:r>
              <a:rPr lang="en-US"/>
              <a:t>10/22/20</a:t>
            </a:r>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000">
                <a:solidFill>
                  <a:schemeClr val="tx1"/>
                </a:solidFill>
                <a:latin typeface="Arial"/>
                <a:cs typeface="Arial"/>
              </a:defRPr>
            </a:lvl1pPr>
          </a:lstStyle>
          <a:p>
            <a:pPr>
              <a:defRPr/>
            </a:pPr>
            <a:r>
              <a:rPr lang="nl-NL"/>
              <a:t>PHYS 8750, Clemson</a:t>
            </a:r>
            <a:endParaRPr lang="en-US"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CFBCAEBE-9FF7-4744-92F4-19AAB4C7E9B8}"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hdr="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dx.doi.org/10.1029/2011JA016784"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urbulenceBakkerDotOrg.jpg">
            <a:extLst>
              <a:ext uri="{FF2B5EF4-FFF2-40B4-BE49-F238E27FC236}">
                <a16:creationId xmlns:a16="http://schemas.microsoft.com/office/drawing/2014/main" id="{1C94AB56-5994-8B45-8515-9C5BBE432327}"/>
              </a:ext>
            </a:extLst>
          </p:cNvPr>
          <p:cNvPicPr>
            <a:picLocks noChangeAspect="1"/>
          </p:cNvPicPr>
          <p:nvPr/>
        </p:nvPicPr>
        <p:blipFill rotWithShape="1">
          <a:blip r:embed="rId3">
            <a:extLst>
              <a:ext uri="{28A0092B-C50C-407E-A947-70E740481C1C}">
                <a14:useLocalDpi xmlns:a14="http://schemas.microsoft.com/office/drawing/2010/main" val="0"/>
              </a:ext>
            </a:extLst>
          </a:blip>
          <a:srcRect l="10312" r="7194"/>
          <a:stretch/>
        </p:blipFill>
        <p:spPr>
          <a:xfrm>
            <a:off x="0" y="0"/>
            <a:ext cx="9144000" cy="6858000"/>
          </a:xfrm>
          <a:prstGeom prst="rect">
            <a:avLst/>
          </a:prstGeom>
        </p:spPr>
      </p:pic>
      <p:sp>
        <p:nvSpPr>
          <p:cNvPr id="12" name="TextBox 11">
            <a:extLst>
              <a:ext uri="{FF2B5EF4-FFF2-40B4-BE49-F238E27FC236}">
                <a16:creationId xmlns:a16="http://schemas.microsoft.com/office/drawing/2014/main" id="{809725CB-4F55-6240-AA8D-FB9AFCD5F1A7}"/>
              </a:ext>
            </a:extLst>
          </p:cNvPr>
          <p:cNvSpPr txBox="1"/>
          <p:nvPr/>
        </p:nvSpPr>
        <p:spPr>
          <a:xfrm>
            <a:off x="1447800" y="6534835"/>
            <a:ext cx="6172200" cy="323165"/>
          </a:xfrm>
          <a:prstGeom prst="rect">
            <a:avLst/>
          </a:prstGeom>
          <a:noFill/>
        </p:spPr>
        <p:txBody>
          <a:bodyPr wrap="square" rtlCol="0">
            <a:spAutoFit/>
          </a:bodyPr>
          <a:lstStyle/>
          <a:p>
            <a:pPr algn="ctr"/>
            <a:r>
              <a:rPr lang="en-US" sz="1500" b="1" dirty="0">
                <a:solidFill>
                  <a:schemeClr val="bg1">
                    <a:lumMod val="65000"/>
                  </a:schemeClr>
                </a:solidFill>
                <a:latin typeface="+mn-lt"/>
              </a:rPr>
              <a:t>Turbulence </a:t>
            </a:r>
            <a:r>
              <a:rPr lang="en-US" sz="1500" dirty="0">
                <a:solidFill>
                  <a:schemeClr val="bg1">
                    <a:lumMod val="65000"/>
                  </a:schemeClr>
                </a:solidFill>
                <a:latin typeface="+mn-lt"/>
              </a:rPr>
              <a:t>illustration  © 2003 André Bakker  </a:t>
            </a:r>
            <a:r>
              <a:rPr lang="en-US" sz="1500" dirty="0" err="1">
                <a:solidFill>
                  <a:schemeClr val="bg1">
                    <a:lumMod val="65000"/>
                  </a:schemeClr>
                </a:solidFill>
                <a:latin typeface="+mn-lt"/>
              </a:rPr>
              <a:t>www.bakker.org</a:t>
            </a:r>
            <a:endParaRPr lang="en-US" sz="1500" dirty="0">
              <a:solidFill>
                <a:schemeClr val="bg1">
                  <a:lumMod val="65000"/>
                </a:schemeClr>
              </a:solidFill>
              <a:latin typeface="+mn-lt"/>
            </a:endParaRPr>
          </a:p>
        </p:txBody>
      </p:sp>
      <p:sp>
        <p:nvSpPr>
          <p:cNvPr id="15364" name="Rectangle 2"/>
          <p:cNvSpPr>
            <a:spLocks noGrp="1" noChangeArrowheads="1"/>
          </p:cNvSpPr>
          <p:nvPr>
            <p:ph type="ctrTitle" idx="4294967295"/>
          </p:nvPr>
        </p:nvSpPr>
        <p:spPr>
          <a:xfrm>
            <a:off x="1142999" y="-32657"/>
            <a:ext cx="6858001" cy="1219202"/>
          </a:xfrm>
        </p:spPr>
        <p:txBody>
          <a:bodyPr anchor="ctr">
            <a:normAutofit/>
          </a:bodyPr>
          <a:lstStyle/>
          <a:p>
            <a:pPr algn="ctr" eaLnBrk="1" hangingPunct="1">
              <a:lnSpc>
                <a:spcPct val="65000"/>
              </a:lnSpc>
              <a:spcBef>
                <a:spcPct val="50000"/>
              </a:spcBef>
            </a:pPr>
            <a:r>
              <a:rPr lang="en-US" sz="3200" i="1" dirty="0">
                <a:solidFill>
                  <a:srgbClr val="FF0000"/>
                </a:solidFill>
                <a:latin typeface="Copperplate" pitchFamily="-108" charset="0"/>
                <a:ea typeface="ＭＳ Ｐゴシック" pitchFamily="-108" charset="-128"/>
                <a:cs typeface="ＭＳ Ｐゴシック" pitchFamily="-108" charset="-128"/>
              </a:rPr>
              <a:t>PHYS 8750</a:t>
            </a:r>
            <a:br>
              <a:rPr lang="en-US" sz="3200" i="1" dirty="0">
                <a:solidFill>
                  <a:srgbClr val="FF0000"/>
                </a:solidFill>
                <a:latin typeface="Copperplate" pitchFamily="-108" charset="0"/>
                <a:ea typeface="ＭＳ Ｐゴシック" pitchFamily="-108" charset="-128"/>
                <a:cs typeface="ＭＳ Ｐゴシック" pitchFamily="-108" charset="-128"/>
              </a:rPr>
            </a:br>
            <a:r>
              <a:rPr lang="en-US" sz="3200" i="1" dirty="0">
                <a:solidFill>
                  <a:srgbClr val="FF0000"/>
                </a:solidFill>
                <a:latin typeface="Copperplate" pitchFamily="-108" charset="0"/>
                <a:ea typeface="ＭＳ Ｐゴシック" pitchFamily="-108" charset="-128"/>
                <a:cs typeface="ＭＳ Ｐゴシック" pitchFamily="-108" charset="-128"/>
              </a:rPr>
              <a:t>Numerical Fluid Dynamics</a:t>
            </a:r>
            <a:endParaRPr lang="en-US" sz="3200" i="1" dirty="0">
              <a:solidFill>
                <a:srgbClr val="FF0000"/>
              </a:solidFill>
              <a:ea typeface="ＭＳ Ｐゴシック" pitchFamily="-108" charset="-128"/>
              <a:cs typeface="ＭＳ Ｐゴシック" pitchFamily="-108" charset="-128"/>
            </a:endParaRPr>
          </a:p>
        </p:txBody>
      </p:sp>
      <p:sp>
        <p:nvSpPr>
          <p:cNvPr id="15365" name="Rectangle 3"/>
          <p:cNvSpPr>
            <a:spLocks noGrp="1" noChangeArrowheads="1"/>
          </p:cNvSpPr>
          <p:nvPr>
            <p:ph type="subTitle" idx="4294967295"/>
          </p:nvPr>
        </p:nvSpPr>
        <p:spPr>
          <a:xfrm>
            <a:off x="-1524000" y="3694624"/>
            <a:ext cx="5989637" cy="615462"/>
          </a:xfrm>
        </p:spPr>
        <p:txBody>
          <a:bodyPr/>
          <a:lstStyle/>
          <a:p>
            <a:pPr marL="0" indent="0" algn="ctr" eaLnBrk="1" hangingPunct="1">
              <a:buFont typeface="Wingdings" pitchFamily="-108" charset="2"/>
              <a:buNone/>
            </a:pPr>
            <a:r>
              <a:rPr lang="en-US" i="1" dirty="0">
                <a:solidFill>
                  <a:schemeClr val="bg1"/>
                </a:solidFill>
                <a:latin typeface="Copperplate" pitchFamily="-108" charset="0"/>
                <a:ea typeface="ＭＳ Ｐゴシック" pitchFamily="-108" charset="-128"/>
                <a:cs typeface="ＭＳ Ｐゴシック" pitchFamily="-108" charset="-128"/>
              </a:rPr>
              <a:t>Fall, 2020</a:t>
            </a:r>
            <a:endParaRPr lang="en-US" dirty="0">
              <a:solidFill>
                <a:schemeClr val="bg1"/>
              </a:solidFill>
              <a:ea typeface="ＭＳ Ｐゴシック" pitchFamily="-108" charset="-128"/>
              <a:cs typeface="ＭＳ Ｐゴシック" pitchFamily="-108" charset="-128"/>
            </a:endParaRPr>
          </a:p>
        </p:txBody>
      </p:sp>
      <p:sp>
        <p:nvSpPr>
          <p:cNvPr id="7" name="Date Placeholder 6"/>
          <p:cNvSpPr>
            <a:spLocks noGrp="1"/>
          </p:cNvSpPr>
          <p:nvPr>
            <p:ph type="dt" sz="half" idx="10"/>
          </p:nvPr>
        </p:nvSpPr>
        <p:spPr/>
        <p:txBody>
          <a:bodyPr/>
          <a:lstStyle/>
          <a:p>
            <a:pPr>
              <a:defRPr/>
            </a:pPr>
            <a:r>
              <a:rPr lang="en-US"/>
              <a:t>10/22/20</a:t>
            </a:r>
            <a:endParaRPr lang="en-US" dirty="0"/>
          </a:p>
        </p:txBody>
      </p:sp>
      <p:sp>
        <p:nvSpPr>
          <p:cNvPr id="2" name="Slide Number Placeholder 1"/>
          <p:cNvSpPr>
            <a:spLocks noGrp="1"/>
          </p:cNvSpPr>
          <p:nvPr>
            <p:ph type="sldNum" sz="quarter" idx="12"/>
          </p:nvPr>
        </p:nvSpPr>
        <p:spPr/>
        <p:txBody>
          <a:bodyPr/>
          <a:lstStyle/>
          <a:p>
            <a:fld id="{B91A729D-F1A8-6B45-A5E7-FDC85B8DA35C}" type="slidenum">
              <a:rPr lang="en-US" smtClean="0"/>
              <a:pPr/>
              <a:t>1</a:t>
            </a:fld>
            <a:endParaRPr lang="en-US" dirty="0"/>
          </a:p>
        </p:txBody>
      </p:sp>
      <p:sp>
        <p:nvSpPr>
          <p:cNvPr id="3" name="Footer Placeholder 2">
            <a:extLst>
              <a:ext uri="{FF2B5EF4-FFF2-40B4-BE49-F238E27FC236}">
                <a16:creationId xmlns:a16="http://schemas.microsoft.com/office/drawing/2014/main" id="{27D110A1-B2F5-FD49-B8C8-A5B1BCB6EB47}"/>
              </a:ext>
            </a:extLst>
          </p:cNvPr>
          <p:cNvSpPr>
            <a:spLocks noGrp="1"/>
          </p:cNvSpPr>
          <p:nvPr>
            <p:ph type="ftr" sz="quarter" idx="11"/>
          </p:nvPr>
        </p:nvSpPr>
        <p:spPr>
          <a:xfrm>
            <a:off x="152400" y="6404984"/>
            <a:ext cx="3581400" cy="365760"/>
          </a:xfrm>
        </p:spPr>
        <p:txBody>
          <a:bodyPr/>
          <a:lstStyle/>
          <a:p>
            <a:pPr>
              <a:defRPr/>
            </a:pPr>
            <a:r>
              <a:rPr lang="nl-NL" dirty="0"/>
              <a:t>PHYS 8750, </a:t>
            </a:r>
            <a:r>
              <a:rPr lang="nl-NL" dirty="0" err="1"/>
              <a:t>Clemson</a:t>
            </a:r>
            <a:endParaRPr lang="en-US" dirty="0"/>
          </a:p>
        </p:txBody>
      </p:sp>
    </p:spTree>
    <p:extLst>
      <p:ext uri="{BB962C8B-B14F-4D97-AF65-F5344CB8AC3E}">
        <p14:creationId xmlns:p14="http://schemas.microsoft.com/office/powerpoint/2010/main" val="635815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3ED7E2-91DA-7B40-A198-56F1872B7672}"/>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EF624062-9177-1340-B19B-52C1BA394D6C}"/>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7F8B71B-17A4-494F-BFDC-6FCA4A68A265}"/>
              </a:ext>
            </a:extLst>
          </p:cNvPr>
          <p:cNvSpPr>
            <a:spLocks noGrp="1"/>
          </p:cNvSpPr>
          <p:nvPr>
            <p:ph type="sldNum" sz="quarter" idx="12"/>
          </p:nvPr>
        </p:nvSpPr>
        <p:spPr/>
        <p:txBody>
          <a:bodyPr/>
          <a:lstStyle/>
          <a:p>
            <a:fld id="{B91A729D-F1A8-6B45-A5E7-FDC85B8DA35C}" type="slidenum">
              <a:rPr lang="en-US" smtClean="0"/>
              <a:pPr/>
              <a:t>10</a:t>
            </a:fld>
            <a:endParaRPr lang="en-US"/>
          </a:p>
        </p:txBody>
      </p:sp>
      <p:pic>
        <p:nvPicPr>
          <p:cNvPr id="5" name="Picture 4">
            <a:extLst>
              <a:ext uri="{FF2B5EF4-FFF2-40B4-BE49-F238E27FC236}">
                <a16:creationId xmlns:a16="http://schemas.microsoft.com/office/drawing/2014/main" id="{6C20BEC5-BE34-CE48-A3A3-5ED9DB74C9F8}"/>
              </a:ext>
            </a:extLst>
          </p:cNvPr>
          <p:cNvPicPr>
            <a:picLocks noChangeAspect="1"/>
          </p:cNvPicPr>
          <p:nvPr/>
        </p:nvPicPr>
        <p:blipFill>
          <a:blip r:embed="rId2"/>
          <a:stretch>
            <a:fillRect/>
          </a:stretch>
        </p:blipFill>
        <p:spPr>
          <a:xfrm>
            <a:off x="238668" y="838200"/>
            <a:ext cx="3652283" cy="5514230"/>
          </a:xfrm>
          <a:prstGeom prst="rect">
            <a:avLst/>
          </a:prstGeom>
        </p:spPr>
      </p:pic>
      <p:sp>
        <p:nvSpPr>
          <p:cNvPr id="6" name="Title 1">
            <a:extLst>
              <a:ext uri="{FF2B5EF4-FFF2-40B4-BE49-F238E27FC236}">
                <a16:creationId xmlns:a16="http://schemas.microsoft.com/office/drawing/2014/main" id="{924DB923-D480-5F40-A3ED-1A7E0C6186D9}"/>
              </a:ext>
            </a:extLst>
          </p:cNvPr>
          <p:cNvSpPr txBox="1">
            <a:spLocks/>
          </p:cNvSpPr>
          <p:nvPr/>
        </p:nvSpPr>
        <p:spPr>
          <a:xfrm>
            <a:off x="1255776" y="192303"/>
            <a:ext cx="6632448" cy="609600"/>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Global Scale Wave Model</a:t>
            </a:r>
          </a:p>
        </p:txBody>
      </p:sp>
      <p:sp>
        <p:nvSpPr>
          <p:cNvPr id="7" name="TextBox 6">
            <a:extLst>
              <a:ext uri="{FF2B5EF4-FFF2-40B4-BE49-F238E27FC236}">
                <a16:creationId xmlns:a16="http://schemas.microsoft.com/office/drawing/2014/main" id="{63CC77E1-6051-4540-B48C-2D9591908BBC}"/>
              </a:ext>
            </a:extLst>
          </p:cNvPr>
          <p:cNvSpPr txBox="1"/>
          <p:nvPr/>
        </p:nvSpPr>
        <p:spPr>
          <a:xfrm>
            <a:off x="2819400" y="5652869"/>
            <a:ext cx="1295400" cy="646331"/>
          </a:xfrm>
          <a:prstGeom prst="rect">
            <a:avLst/>
          </a:prstGeom>
          <a:noFill/>
        </p:spPr>
        <p:txBody>
          <a:bodyPr wrap="square" rtlCol="0">
            <a:spAutoFit/>
          </a:bodyPr>
          <a:lstStyle/>
          <a:p>
            <a:r>
              <a:rPr lang="en-US" sz="1800" dirty="0">
                <a:solidFill>
                  <a:srgbClr val="0070C0"/>
                </a:solidFill>
                <a:latin typeface="+mn-lt"/>
              </a:rPr>
              <a:t>Forbes, 1995</a:t>
            </a:r>
          </a:p>
        </p:txBody>
      </p:sp>
      <p:pic>
        <p:nvPicPr>
          <p:cNvPr id="9" name="Picture 8">
            <a:extLst>
              <a:ext uri="{FF2B5EF4-FFF2-40B4-BE49-F238E27FC236}">
                <a16:creationId xmlns:a16="http://schemas.microsoft.com/office/drawing/2014/main" id="{3AB15DED-6785-9548-9A09-D0E9FADAB51E}"/>
              </a:ext>
            </a:extLst>
          </p:cNvPr>
          <p:cNvPicPr>
            <a:picLocks noChangeAspect="1"/>
          </p:cNvPicPr>
          <p:nvPr/>
        </p:nvPicPr>
        <p:blipFill>
          <a:blip r:embed="rId3"/>
          <a:stretch>
            <a:fillRect/>
          </a:stretch>
        </p:blipFill>
        <p:spPr>
          <a:xfrm>
            <a:off x="4001425" y="1479886"/>
            <a:ext cx="4971640" cy="548672"/>
          </a:xfrm>
          <a:prstGeom prst="rect">
            <a:avLst/>
          </a:prstGeom>
        </p:spPr>
      </p:pic>
      <p:sp>
        <p:nvSpPr>
          <p:cNvPr id="10" name="Rectangle 9">
            <a:extLst>
              <a:ext uri="{FF2B5EF4-FFF2-40B4-BE49-F238E27FC236}">
                <a16:creationId xmlns:a16="http://schemas.microsoft.com/office/drawing/2014/main" id="{B465C4AB-32CB-7048-80EE-6E0257276882}"/>
              </a:ext>
            </a:extLst>
          </p:cNvPr>
          <p:cNvSpPr/>
          <p:nvPr/>
        </p:nvSpPr>
        <p:spPr>
          <a:xfrm>
            <a:off x="4572000" y="936682"/>
            <a:ext cx="8037441" cy="430887"/>
          </a:xfrm>
          <a:prstGeom prst="rect">
            <a:avLst/>
          </a:prstGeom>
          <a:ln w="25400">
            <a:noFill/>
          </a:ln>
        </p:spPr>
        <p:txBody>
          <a:bodyPr wrap="square">
            <a:spAutoFit/>
          </a:bodyPr>
          <a:lstStyle/>
          <a:p>
            <a:r>
              <a:rPr lang="en-US" sz="2200" b="0" dirty="0">
                <a:solidFill>
                  <a:srgbClr val="0E7B04"/>
                </a:solidFill>
                <a:latin typeface="Cambria Math" panose="02040503050406030204" pitchFamily="18" charset="0"/>
              </a:rPr>
              <a:t>By assuming the wave form</a:t>
            </a:r>
          </a:p>
        </p:txBody>
      </p:sp>
      <p:sp>
        <p:nvSpPr>
          <p:cNvPr id="11" name="Rectangle 10">
            <a:extLst>
              <a:ext uri="{FF2B5EF4-FFF2-40B4-BE49-F238E27FC236}">
                <a16:creationId xmlns:a16="http://schemas.microsoft.com/office/drawing/2014/main" id="{C8DFBDF6-9E8E-794B-8926-F279965E3F80}"/>
              </a:ext>
            </a:extLst>
          </p:cNvPr>
          <p:cNvSpPr/>
          <p:nvPr/>
        </p:nvSpPr>
        <p:spPr>
          <a:xfrm>
            <a:off x="4457622" y="2189873"/>
            <a:ext cx="4515443" cy="430887"/>
          </a:xfrm>
          <a:prstGeom prst="rect">
            <a:avLst/>
          </a:prstGeom>
          <a:ln w="25400">
            <a:noFill/>
          </a:ln>
        </p:spPr>
        <p:txBody>
          <a:bodyPr wrap="square">
            <a:spAutoFit/>
          </a:bodyPr>
          <a:lstStyle/>
          <a:p>
            <a:r>
              <a:rPr lang="en-US" sz="2200" b="0" dirty="0">
                <a:solidFill>
                  <a:srgbClr val="0E7B04"/>
                </a:solidFill>
                <a:latin typeface="Cambria Math" panose="02040503050406030204" pitchFamily="18" charset="0"/>
              </a:rPr>
              <a:t>Then 4D problem becomes 2D</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230C9BB-00EC-4940-8AC8-035DDF7E931B}"/>
                  </a:ext>
                </a:extLst>
              </p:cNvPr>
              <p:cNvSpPr/>
              <p:nvPr/>
            </p:nvSpPr>
            <p:spPr>
              <a:xfrm>
                <a:off x="5057917" y="2568022"/>
                <a:ext cx="2684677" cy="7360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r>
                            <a:rPr lang="en-US" sz="2200" i="1" smtClean="0">
                              <a:latin typeface="Cambria Math" panose="02040503050406030204" pitchFamily="18" charset="0"/>
                              <a:ea typeface="Cambria Math" panose="02040503050406030204" pitchFamily="18" charset="0"/>
                            </a:rPr>
                            <m:t>𝜕</m:t>
                          </m:r>
                        </m:num>
                        <m:den>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𝑡</m:t>
                          </m:r>
                        </m:den>
                      </m:f>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𝜎</m:t>
                      </m:r>
                      <m:r>
                        <a:rPr lang="en-US" sz="2200" b="0" i="1" smtClean="0">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num>
                        <m:den>
                          <m:r>
                            <a:rPr lang="en-US" sz="2200" i="1">
                              <a:latin typeface="Cambria Math" panose="02040503050406030204" pitchFamily="18" charset="0"/>
                              <a:ea typeface="Cambria Math" panose="02040503050406030204" pitchFamily="18" charset="0"/>
                            </a:rPr>
                            <m:t>𝜕</m:t>
                          </m:r>
                          <m:r>
                            <a:rPr lang="en-US" sz="2200" i="1" smtClean="0">
                              <a:latin typeface="Cambria Math" panose="02040503050406030204" pitchFamily="18" charset="0"/>
                              <a:ea typeface="Cambria Math" panose="02040503050406030204" pitchFamily="18" charset="0"/>
                            </a:rPr>
                            <m:t>𝜆</m:t>
                          </m:r>
                        </m:den>
                      </m:f>
                      <m:r>
                        <a:rPr lang="en-US" sz="2200" i="1">
                          <a:latin typeface="Cambria Math" panose="02040503050406030204" pitchFamily="18" charset="0"/>
                        </a:rPr>
                        <m:t>=</m:t>
                      </m:r>
                      <m:r>
                        <a:rPr lang="en-US" sz="2200" i="1">
                          <a:latin typeface="Cambria Math" panose="02040503050406030204" pitchFamily="18" charset="0"/>
                        </a:rPr>
                        <m:t>𝑖𝑠</m:t>
                      </m:r>
                    </m:oMath>
                  </m:oMathPara>
                </a14:m>
                <a:endParaRPr lang="en-US" sz="2200" dirty="0"/>
              </a:p>
            </p:txBody>
          </p:sp>
        </mc:Choice>
        <mc:Fallback xmlns="">
          <p:sp>
            <p:nvSpPr>
              <p:cNvPr id="12" name="Rectangle 11">
                <a:extLst>
                  <a:ext uri="{FF2B5EF4-FFF2-40B4-BE49-F238E27FC236}">
                    <a16:creationId xmlns:a16="http://schemas.microsoft.com/office/drawing/2014/main" id="{8230C9BB-00EC-4940-8AC8-035DDF7E931B}"/>
                  </a:ext>
                </a:extLst>
              </p:cNvPr>
              <p:cNvSpPr>
                <a:spLocks noRot="1" noChangeAspect="1" noMove="1" noResize="1" noEditPoints="1" noAdjustHandles="1" noChangeArrowheads="1" noChangeShapeType="1" noTextEdit="1"/>
              </p:cNvSpPr>
              <p:nvPr/>
            </p:nvSpPr>
            <p:spPr>
              <a:xfrm>
                <a:off x="5057917" y="2568022"/>
                <a:ext cx="2684677" cy="736099"/>
              </a:xfrm>
              <a:prstGeom prst="rect">
                <a:avLst/>
              </a:prstGeom>
              <a:blipFill>
                <a:blip r:embed="rId4"/>
                <a:stretch>
                  <a:fillRect b="-508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33F402E-3C82-7D4F-BA8E-CC4A2710F212}"/>
              </a:ext>
            </a:extLst>
          </p:cNvPr>
          <p:cNvSpPr/>
          <p:nvPr/>
        </p:nvSpPr>
        <p:spPr>
          <a:xfrm>
            <a:off x="3715935" y="3471862"/>
            <a:ext cx="5145617" cy="769441"/>
          </a:xfrm>
          <a:prstGeom prst="rect">
            <a:avLst/>
          </a:prstGeom>
          <a:ln w="25400">
            <a:noFill/>
          </a:ln>
        </p:spPr>
        <p:txBody>
          <a:bodyPr wrap="square">
            <a:spAutoFit/>
          </a:bodyPr>
          <a:lstStyle/>
          <a:p>
            <a:pPr algn="ctr"/>
            <a:r>
              <a:rPr lang="en-US" sz="2200" b="0" dirty="0">
                <a:solidFill>
                  <a:srgbClr val="0E7B04"/>
                </a:solidFill>
                <a:latin typeface="Cambria Math" panose="02040503050406030204" pitchFamily="18" charset="0"/>
              </a:rPr>
              <a:t>Separatio</a:t>
            </a:r>
            <a:r>
              <a:rPr lang="en-US" sz="2200" dirty="0">
                <a:solidFill>
                  <a:srgbClr val="0E7B04"/>
                </a:solidFill>
                <a:latin typeface="Cambria Math" panose="02040503050406030204" pitchFamily="18" charset="0"/>
              </a:rPr>
              <a:t>n of variable and solve for latitude and altitude directions</a:t>
            </a:r>
            <a:endParaRPr lang="en-US" sz="2200" b="0" dirty="0">
              <a:solidFill>
                <a:srgbClr val="0E7B04"/>
              </a:solidFill>
              <a:latin typeface="Cambria Math" panose="02040503050406030204" pitchFamily="18" charset="0"/>
            </a:endParaRPr>
          </a:p>
        </p:txBody>
      </p:sp>
      <p:pic>
        <p:nvPicPr>
          <p:cNvPr id="16" name="Picture 15">
            <a:extLst>
              <a:ext uri="{FF2B5EF4-FFF2-40B4-BE49-F238E27FC236}">
                <a16:creationId xmlns:a16="http://schemas.microsoft.com/office/drawing/2014/main" id="{EC61E4ED-D79D-3A4D-84C8-5F9646300B0F}"/>
              </a:ext>
            </a:extLst>
          </p:cNvPr>
          <p:cNvPicPr>
            <a:picLocks noChangeAspect="1"/>
          </p:cNvPicPr>
          <p:nvPr/>
        </p:nvPicPr>
        <p:blipFill>
          <a:blip r:embed="rId5"/>
          <a:stretch>
            <a:fillRect/>
          </a:stretch>
        </p:blipFill>
        <p:spPr>
          <a:xfrm>
            <a:off x="4477581" y="5197270"/>
            <a:ext cx="4358571" cy="863861"/>
          </a:xfrm>
          <a:prstGeom prst="rect">
            <a:avLst/>
          </a:prstGeom>
        </p:spPr>
      </p:pic>
      <p:pic>
        <p:nvPicPr>
          <p:cNvPr id="18" name="Picture 17">
            <a:extLst>
              <a:ext uri="{FF2B5EF4-FFF2-40B4-BE49-F238E27FC236}">
                <a16:creationId xmlns:a16="http://schemas.microsoft.com/office/drawing/2014/main" id="{1723E924-C7B8-2743-AB5A-8AD9B0A25FA1}"/>
              </a:ext>
            </a:extLst>
          </p:cNvPr>
          <p:cNvPicPr>
            <a:picLocks noChangeAspect="1"/>
          </p:cNvPicPr>
          <p:nvPr/>
        </p:nvPicPr>
        <p:blipFill>
          <a:blip r:embed="rId6"/>
          <a:stretch>
            <a:fillRect/>
          </a:stretch>
        </p:blipFill>
        <p:spPr>
          <a:xfrm>
            <a:off x="4203655" y="4390561"/>
            <a:ext cx="4701677" cy="863861"/>
          </a:xfrm>
          <a:prstGeom prst="rect">
            <a:avLst/>
          </a:prstGeom>
        </p:spPr>
      </p:pic>
    </p:spTree>
    <p:extLst>
      <p:ext uri="{BB962C8B-B14F-4D97-AF65-F5344CB8AC3E}">
        <p14:creationId xmlns:p14="http://schemas.microsoft.com/office/powerpoint/2010/main" val="3383796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AA410-D175-5C46-8CBC-E9E4EFC43D5B}"/>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EECFFF24-04E5-6442-B564-5E77AD87AA56}"/>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E9D706B-0086-7F47-AC85-52663EF8154D}"/>
              </a:ext>
            </a:extLst>
          </p:cNvPr>
          <p:cNvSpPr>
            <a:spLocks noGrp="1"/>
          </p:cNvSpPr>
          <p:nvPr>
            <p:ph type="sldNum" sz="quarter" idx="12"/>
          </p:nvPr>
        </p:nvSpPr>
        <p:spPr/>
        <p:txBody>
          <a:bodyPr/>
          <a:lstStyle/>
          <a:p>
            <a:fld id="{B91A729D-F1A8-6B45-A5E7-FDC85B8DA35C}" type="slidenum">
              <a:rPr lang="en-US" smtClean="0"/>
              <a:pPr/>
              <a:t>11</a:t>
            </a:fld>
            <a:endParaRPr lang="en-US"/>
          </a:p>
        </p:txBody>
      </p:sp>
      <p:pic>
        <p:nvPicPr>
          <p:cNvPr id="5" name="Picture 4">
            <a:extLst>
              <a:ext uri="{FF2B5EF4-FFF2-40B4-BE49-F238E27FC236}">
                <a16:creationId xmlns:a16="http://schemas.microsoft.com/office/drawing/2014/main" id="{6E116C4D-D163-B643-B851-297D652B9244}"/>
              </a:ext>
            </a:extLst>
          </p:cNvPr>
          <p:cNvPicPr>
            <a:picLocks noChangeAspect="1"/>
          </p:cNvPicPr>
          <p:nvPr/>
        </p:nvPicPr>
        <p:blipFill>
          <a:blip r:embed="rId2"/>
          <a:stretch>
            <a:fillRect/>
          </a:stretch>
        </p:blipFill>
        <p:spPr>
          <a:xfrm>
            <a:off x="1361336" y="1360140"/>
            <a:ext cx="6273498" cy="925860"/>
          </a:xfrm>
          <a:prstGeom prst="rect">
            <a:avLst/>
          </a:prstGeom>
        </p:spPr>
      </p:pic>
      <p:pic>
        <p:nvPicPr>
          <p:cNvPr id="6" name="Picture 5">
            <a:extLst>
              <a:ext uri="{FF2B5EF4-FFF2-40B4-BE49-F238E27FC236}">
                <a16:creationId xmlns:a16="http://schemas.microsoft.com/office/drawing/2014/main" id="{157938D1-54DA-2C42-8CC7-28648A1E6635}"/>
              </a:ext>
            </a:extLst>
          </p:cNvPr>
          <p:cNvPicPr>
            <a:picLocks noChangeAspect="1"/>
          </p:cNvPicPr>
          <p:nvPr/>
        </p:nvPicPr>
        <p:blipFill rotWithShape="1">
          <a:blip r:embed="rId3"/>
          <a:srcRect l="3681"/>
          <a:stretch/>
        </p:blipFill>
        <p:spPr>
          <a:xfrm>
            <a:off x="1828800" y="2895600"/>
            <a:ext cx="5596686" cy="2020383"/>
          </a:xfrm>
          <a:prstGeom prst="rect">
            <a:avLst/>
          </a:prstGeom>
        </p:spPr>
      </p:pic>
      <p:sp>
        <p:nvSpPr>
          <p:cNvPr id="7" name="Rectangle 6">
            <a:extLst>
              <a:ext uri="{FF2B5EF4-FFF2-40B4-BE49-F238E27FC236}">
                <a16:creationId xmlns:a16="http://schemas.microsoft.com/office/drawing/2014/main" id="{D1852F82-8CF1-3249-8470-3BFC5B50B40F}"/>
              </a:ext>
            </a:extLst>
          </p:cNvPr>
          <p:cNvSpPr/>
          <p:nvPr/>
        </p:nvSpPr>
        <p:spPr>
          <a:xfrm>
            <a:off x="1623864" y="879157"/>
            <a:ext cx="5919936"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Equation along altitude (z direction)</a:t>
            </a:r>
            <a:endParaRPr lang="en-US" sz="2600" b="0" dirty="0">
              <a:solidFill>
                <a:srgbClr val="0E7B04"/>
              </a:solidFill>
              <a:latin typeface="Cambria Math" panose="02040503050406030204" pitchFamily="18" charset="0"/>
            </a:endParaRPr>
          </a:p>
        </p:txBody>
      </p:sp>
      <p:sp>
        <p:nvSpPr>
          <p:cNvPr id="10" name="Rectangle 9">
            <a:extLst>
              <a:ext uri="{FF2B5EF4-FFF2-40B4-BE49-F238E27FC236}">
                <a16:creationId xmlns:a16="http://schemas.microsoft.com/office/drawing/2014/main" id="{DBB54016-C2AA-B74B-80EF-54FA4DBD3094}"/>
              </a:ext>
            </a:extLst>
          </p:cNvPr>
          <p:cNvSpPr/>
          <p:nvPr/>
        </p:nvSpPr>
        <p:spPr>
          <a:xfrm>
            <a:off x="1715701" y="2362200"/>
            <a:ext cx="5828099"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Equation along latitude (y direction)</a:t>
            </a:r>
            <a:endParaRPr lang="en-US" sz="2600" b="0" dirty="0">
              <a:solidFill>
                <a:srgbClr val="0E7B04"/>
              </a:solidFill>
              <a:latin typeface="Cambria Math" panose="02040503050406030204" pitchFamily="18" charset="0"/>
            </a:endParaRPr>
          </a:p>
        </p:txBody>
      </p:sp>
      <p:sp>
        <p:nvSpPr>
          <p:cNvPr id="11" name="Title 1">
            <a:extLst>
              <a:ext uri="{FF2B5EF4-FFF2-40B4-BE49-F238E27FC236}">
                <a16:creationId xmlns:a16="http://schemas.microsoft.com/office/drawing/2014/main" id="{4421D504-084E-C142-8674-0A07A1EBDB05}"/>
              </a:ext>
            </a:extLst>
          </p:cNvPr>
          <p:cNvSpPr txBox="1">
            <a:spLocks/>
          </p:cNvSpPr>
          <p:nvPr/>
        </p:nvSpPr>
        <p:spPr>
          <a:xfrm>
            <a:off x="1255776" y="192303"/>
            <a:ext cx="6632448" cy="609600"/>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Global Scale Wave Model</a:t>
            </a:r>
          </a:p>
        </p:txBody>
      </p:sp>
      <p:sp>
        <p:nvSpPr>
          <p:cNvPr id="12" name="Rectangle 11">
            <a:extLst>
              <a:ext uri="{FF2B5EF4-FFF2-40B4-BE49-F238E27FC236}">
                <a16:creationId xmlns:a16="http://schemas.microsoft.com/office/drawing/2014/main" id="{A6D44956-F883-4748-97AC-8B2E6272A2E8}"/>
              </a:ext>
            </a:extLst>
          </p:cNvPr>
          <p:cNvSpPr/>
          <p:nvPr/>
        </p:nvSpPr>
        <p:spPr>
          <a:xfrm>
            <a:off x="114468" y="5105400"/>
            <a:ext cx="8721684" cy="1107996"/>
          </a:xfrm>
          <a:prstGeom prst="rect">
            <a:avLst/>
          </a:prstGeom>
          <a:ln w="25400">
            <a:noFill/>
          </a:ln>
        </p:spPr>
        <p:txBody>
          <a:bodyPr wrap="square">
            <a:spAutoFit/>
          </a:bodyPr>
          <a:lstStyle/>
          <a:p>
            <a:pPr algn="ctr"/>
            <a:r>
              <a:rPr lang="en-US" sz="2200" b="0" dirty="0">
                <a:solidFill>
                  <a:srgbClr val="0070C0"/>
                </a:solidFill>
                <a:latin typeface="Cambria Math" panose="02040503050406030204" pitchFamily="18" charset="0"/>
              </a:rPr>
              <a:t>For each tidal component, decompose heating term into different Hough modes, and solve for the tidal responses in different modes. The full solution is the superposition of all the Hough modes. </a:t>
            </a:r>
          </a:p>
        </p:txBody>
      </p:sp>
    </p:spTree>
    <p:extLst>
      <p:ext uri="{BB962C8B-B14F-4D97-AF65-F5344CB8AC3E}">
        <p14:creationId xmlns:p14="http://schemas.microsoft.com/office/powerpoint/2010/main" val="2702928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7730D9-8981-E14F-B62B-E5E388893054}"/>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656D520F-57EA-B249-91DB-DD9CAC09BC1C}"/>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37E8443-A3F2-D946-9CD0-DDBCE76874AB}"/>
              </a:ext>
            </a:extLst>
          </p:cNvPr>
          <p:cNvSpPr>
            <a:spLocks noGrp="1"/>
          </p:cNvSpPr>
          <p:nvPr>
            <p:ph type="sldNum" sz="quarter" idx="12"/>
          </p:nvPr>
        </p:nvSpPr>
        <p:spPr/>
        <p:txBody>
          <a:bodyPr/>
          <a:lstStyle/>
          <a:p>
            <a:fld id="{B91A729D-F1A8-6B45-A5E7-FDC85B8DA35C}" type="slidenum">
              <a:rPr lang="en-US" smtClean="0"/>
              <a:pPr/>
              <a:t>12</a:t>
            </a:fld>
            <a:endParaRPr lang="en-US"/>
          </a:p>
        </p:txBody>
      </p:sp>
      <p:pic>
        <p:nvPicPr>
          <p:cNvPr id="7" name="Picture 6">
            <a:extLst>
              <a:ext uri="{FF2B5EF4-FFF2-40B4-BE49-F238E27FC236}">
                <a16:creationId xmlns:a16="http://schemas.microsoft.com/office/drawing/2014/main" id="{668E33B2-3B09-F441-B6CF-A865EFAF51CC}"/>
              </a:ext>
            </a:extLst>
          </p:cNvPr>
          <p:cNvPicPr>
            <a:picLocks noChangeAspect="1"/>
          </p:cNvPicPr>
          <p:nvPr/>
        </p:nvPicPr>
        <p:blipFill rotWithShape="1">
          <a:blip r:embed="rId2"/>
          <a:srcRect l="2427" b="44444"/>
          <a:stretch/>
        </p:blipFill>
        <p:spPr>
          <a:xfrm>
            <a:off x="152400" y="1557950"/>
            <a:ext cx="2807981" cy="3928450"/>
          </a:xfrm>
          <a:prstGeom prst="rect">
            <a:avLst/>
          </a:prstGeom>
        </p:spPr>
      </p:pic>
      <p:pic>
        <p:nvPicPr>
          <p:cNvPr id="8" name="Picture 7">
            <a:extLst>
              <a:ext uri="{FF2B5EF4-FFF2-40B4-BE49-F238E27FC236}">
                <a16:creationId xmlns:a16="http://schemas.microsoft.com/office/drawing/2014/main" id="{BA9A95B7-AD84-A747-BC77-C8F61043B066}"/>
              </a:ext>
            </a:extLst>
          </p:cNvPr>
          <p:cNvPicPr>
            <a:picLocks noChangeAspect="1"/>
          </p:cNvPicPr>
          <p:nvPr/>
        </p:nvPicPr>
        <p:blipFill rotWithShape="1">
          <a:blip r:embed="rId2"/>
          <a:srcRect t="55556"/>
          <a:stretch/>
        </p:blipFill>
        <p:spPr>
          <a:xfrm>
            <a:off x="2960381" y="1617214"/>
            <a:ext cx="2791047" cy="3048001"/>
          </a:xfrm>
          <a:prstGeom prst="rect">
            <a:avLst/>
          </a:prstGeom>
        </p:spPr>
      </p:pic>
      <p:sp>
        <p:nvSpPr>
          <p:cNvPr id="9" name="Title 1">
            <a:extLst>
              <a:ext uri="{FF2B5EF4-FFF2-40B4-BE49-F238E27FC236}">
                <a16:creationId xmlns:a16="http://schemas.microsoft.com/office/drawing/2014/main" id="{66FEF0CA-01B3-9148-809E-A979946840F0}"/>
              </a:ext>
            </a:extLst>
          </p:cNvPr>
          <p:cNvSpPr txBox="1">
            <a:spLocks/>
          </p:cNvSpPr>
          <p:nvPr/>
        </p:nvSpPr>
        <p:spPr>
          <a:xfrm>
            <a:off x="1368552" y="192303"/>
            <a:ext cx="6632448" cy="609600"/>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Global Scale Wave Model</a:t>
            </a:r>
          </a:p>
        </p:txBody>
      </p:sp>
      <p:pic>
        <p:nvPicPr>
          <p:cNvPr id="11" name="Picture 10">
            <a:extLst>
              <a:ext uri="{FF2B5EF4-FFF2-40B4-BE49-F238E27FC236}">
                <a16:creationId xmlns:a16="http://schemas.microsoft.com/office/drawing/2014/main" id="{25B5CD59-156C-DB4B-AD15-F7CBB55DD074}"/>
              </a:ext>
            </a:extLst>
          </p:cNvPr>
          <p:cNvPicPr>
            <a:picLocks noChangeAspect="1"/>
          </p:cNvPicPr>
          <p:nvPr/>
        </p:nvPicPr>
        <p:blipFill>
          <a:blip r:embed="rId3"/>
          <a:stretch>
            <a:fillRect/>
          </a:stretch>
        </p:blipFill>
        <p:spPr>
          <a:xfrm>
            <a:off x="5918199" y="1752600"/>
            <a:ext cx="3048001" cy="3048001"/>
          </a:xfrm>
          <a:prstGeom prst="rect">
            <a:avLst/>
          </a:prstGeom>
        </p:spPr>
      </p:pic>
      <p:sp>
        <p:nvSpPr>
          <p:cNvPr id="12" name="Rectangle 11">
            <a:extLst>
              <a:ext uri="{FF2B5EF4-FFF2-40B4-BE49-F238E27FC236}">
                <a16:creationId xmlns:a16="http://schemas.microsoft.com/office/drawing/2014/main" id="{FD5A6F37-6E4E-C14D-AC68-7EB401CF49B7}"/>
              </a:ext>
            </a:extLst>
          </p:cNvPr>
          <p:cNvSpPr/>
          <p:nvPr/>
        </p:nvSpPr>
        <p:spPr>
          <a:xfrm>
            <a:off x="413" y="1017905"/>
            <a:ext cx="5919936"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Hough Modes</a:t>
            </a:r>
            <a:endParaRPr lang="en-US" sz="2600" b="0" dirty="0">
              <a:solidFill>
                <a:srgbClr val="0E7B04"/>
              </a:solidFill>
              <a:latin typeface="Cambria Math" panose="02040503050406030204" pitchFamily="18" charset="0"/>
            </a:endParaRPr>
          </a:p>
        </p:txBody>
      </p:sp>
      <p:sp>
        <p:nvSpPr>
          <p:cNvPr id="13" name="Rectangle 12">
            <a:extLst>
              <a:ext uri="{FF2B5EF4-FFF2-40B4-BE49-F238E27FC236}">
                <a16:creationId xmlns:a16="http://schemas.microsoft.com/office/drawing/2014/main" id="{460CC282-4C8E-1E4A-867D-C372D8CD70D9}"/>
              </a:ext>
            </a:extLst>
          </p:cNvPr>
          <p:cNvSpPr/>
          <p:nvPr/>
        </p:nvSpPr>
        <p:spPr>
          <a:xfrm>
            <a:off x="4495800" y="1031557"/>
            <a:ext cx="5919936"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Temperature DW1</a:t>
            </a:r>
            <a:endParaRPr lang="en-US" sz="2600" b="0" dirty="0">
              <a:solidFill>
                <a:srgbClr val="0E7B04"/>
              </a:solidFill>
              <a:latin typeface="Cambria Math" panose="02040503050406030204" pitchFamily="18" charset="0"/>
            </a:endParaRPr>
          </a:p>
        </p:txBody>
      </p:sp>
      <p:sp>
        <p:nvSpPr>
          <p:cNvPr id="14" name="TextBox 13">
            <a:extLst>
              <a:ext uri="{FF2B5EF4-FFF2-40B4-BE49-F238E27FC236}">
                <a16:creationId xmlns:a16="http://schemas.microsoft.com/office/drawing/2014/main" id="{81D712E8-966D-F347-AF5F-4E52648FFA12}"/>
              </a:ext>
            </a:extLst>
          </p:cNvPr>
          <p:cNvSpPr txBox="1"/>
          <p:nvPr/>
        </p:nvSpPr>
        <p:spPr>
          <a:xfrm>
            <a:off x="3505200" y="4758429"/>
            <a:ext cx="3098799" cy="369332"/>
          </a:xfrm>
          <a:prstGeom prst="rect">
            <a:avLst/>
          </a:prstGeom>
          <a:noFill/>
        </p:spPr>
        <p:txBody>
          <a:bodyPr wrap="square" rtlCol="0">
            <a:spAutoFit/>
          </a:bodyPr>
          <a:lstStyle/>
          <a:p>
            <a:r>
              <a:rPr lang="en-US" sz="1800" dirty="0">
                <a:solidFill>
                  <a:srgbClr val="0070C0"/>
                </a:solidFill>
                <a:latin typeface="+mn-lt"/>
              </a:rPr>
              <a:t>Forbes, 1995</a:t>
            </a:r>
          </a:p>
        </p:txBody>
      </p:sp>
      <p:sp>
        <p:nvSpPr>
          <p:cNvPr id="15" name="Rectangle 14">
            <a:extLst>
              <a:ext uri="{FF2B5EF4-FFF2-40B4-BE49-F238E27FC236}">
                <a16:creationId xmlns:a16="http://schemas.microsoft.com/office/drawing/2014/main" id="{AAA1EEF6-CD54-FF4C-9B7D-31EE1D3479EB}"/>
              </a:ext>
            </a:extLst>
          </p:cNvPr>
          <p:cNvSpPr/>
          <p:nvPr/>
        </p:nvSpPr>
        <p:spPr>
          <a:xfrm>
            <a:off x="748432" y="5715000"/>
            <a:ext cx="7494736" cy="492443"/>
          </a:xfrm>
          <a:prstGeom prst="rect">
            <a:avLst/>
          </a:prstGeom>
          <a:ln w="25400">
            <a:noFill/>
          </a:ln>
        </p:spPr>
        <p:txBody>
          <a:bodyPr wrap="square">
            <a:spAutoFit/>
          </a:bodyPr>
          <a:lstStyle/>
          <a:p>
            <a:pPr algn="ctr"/>
            <a:r>
              <a:rPr lang="en-US" sz="2600" dirty="0">
                <a:latin typeface="Cambria Math" panose="02040503050406030204" pitchFamily="18" charset="0"/>
              </a:rPr>
              <a:t>Spherical coordinate: Legendre functions</a:t>
            </a:r>
            <a:endParaRPr lang="en-US" sz="2600" b="0" dirty="0">
              <a:latin typeface="Cambria Math" panose="02040503050406030204" pitchFamily="18" charset="0"/>
            </a:endParaRPr>
          </a:p>
        </p:txBody>
      </p:sp>
    </p:spTree>
    <p:extLst>
      <p:ext uri="{BB962C8B-B14F-4D97-AF65-F5344CB8AC3E}">
        <p14:creationId xmlns:p14="http://schemas.microsoft.com/office/powerpoint/2010/main" val="3221928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33AA80-8309-C049-931D-6541C976C68E}"/>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C5FFD904-27A9-2840-A6EA-B1095DFD885E}"/>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0ED3A6FF-6932-104A-8D31-709AD2E72F9B}"/>
              </a:ext>
            </a:extLst>
          </p:cNvPr>
          <p:cNvSpPr>
            <a:spLocks noGrp="1"/>
          </p:cNvSpPr>
          <p:nvPr>
            <p:ph type="sldNum" sz="quarter" idx="12"/>
          </p:nvPr>
        </p:nvSpPr>
        <p:spPr/>
        <p:txBody>
          <a:bodyPr/>
          <a:lstStyle/>
          <a:p>
            <a:fld id="{B91A729D-F1A8-6B45-A5E7-FDC85B8DA35C}" type="slidenum">
              <a:rPr lang="en-US" smtClean="0"/>
              <a:pPr/>
              <a:t>13</a:t>
            </a:fld>
            <a:endParaRPr lang="en-US"/>
          </a:p>
        </p:txBody>
      </p:sp>
      <p:sp>
        <p:nvSpPr>
          <p:cNvPr id="5" name="Title 1">
            <a:extLst>
              <a:ext uri="{FF2B5EF4-FFF2-40B4-BE49-F238E27FC236}">
                <a16:creationId xmlns:a16="http://schemas.microsoft.com/office/drawing/2014/main" id="{3BC078AD-96B7-DF4A-B7F4-0B55412C38F1}"/>
              </a:ext>
            </a:extLst>
          </p:cNvPr>
          <p:cNvSpPr txBox="1">
            <a:spLocks/>
          </p:cNvSpPr>
          <p:nvPr/>
        </p:nvSpPr>
        <p:spPr>
          <a:xfrm>
            <a:off x="990600" y="228600"/>
            <a:ext cx="7354824" cy="1050924"/>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Climatological Tidal Model of the Thermosphere (CTMT)</a:t>
            </a:r>
          </a:p>
        </p:txBody>
      </p:sp>
      <p:sp>
        <p:nvSpPr>
          <p:cNvPr id="6" name="TextBox 5">
            <a:extLst>
              <a:ext uri="{FF2B5EF4-FFF2-40B4-BE49-F238E27FC236}">
                <a16:creationId xmlns:a16="http://schemas.microsoft.com/office/drawing/2014/main" id="{FA67A76E-B941-9941-859C-81264C6BE7EA}"/>
              </a:ext>
            </a:extLst>
          </p:cNvPr>
          <p:cNvSpPr txBox="1"/>
          <p:nvPr/>
        </p:nvSpPr>
        <p:spPr>
          <a:xfrm>
            <a:off x="272796" y="5181600"/>
            <a:ext cx="8598408" cy="1938992"/>
          </a:xfrm>
          <a:prstGeom prst="rect">
            <a:avLst/>
          </a:prstGeom>
          <a:noFill/>
        </p:spPr>
        <p:txBody>
          <a:bodyPr wrap="square" rtlCol="0">
            <a:spAutoFit/>
          </a:bodyPr>
          <a:lstStyle/>
          <a:p>
            <a:r>
              <a:rPr lang="en-US" sz="2000" dirty="0" err="1">
                <a:latin typeface="+mn-lt"/>
              </a:rPr>
              <a:t>Oberheide</a:t>
            </a:r>
            <a:r>
              <a:rPr lang="en-US" sz="2000" dirty="0">
                <a:latin typeface="+mn-lt"/>
              </a:rPr>
              <a:t>, J., J. M. Forbes, X. Zhang, and S. L. </a:t>
            </a:r>
            <a:r>
              <a:rPr lang="en-US" sz="2000" dirty="0" err="1">
                <a:latin typeface="+mn-lt"/>
              </a:rPr>
              <a:t>Bruinsma</a:t>
            </a:r>
            <a:r>
              <a:rPr lang="en-US" sz="2000" dirty="0">
                <a:latin typeface="+mn-lt"/>
              </a:rPr>
              <a:t>, Climatology of upward propagating diurnal and semidiurnal tides in the thermosphere, </a:t>
            </a:r>
            <a:r>
              <a:rPr lang="en-US" sz="2000" i="1" dirty="0">
                <a:latin typeface="+mn-lt"/>
              </a:rPr>
              <a:t>J. </a:t>
            </a:r>
            <a:r>
              <a:rPr lang="en-US" sz="2000" i="1" dirty="0" err="1">
                <a:latin typeface="+mn-lt"/>
              </a:rPr>
              <a:t>Geophys</a:t>
            </a:r>
            <a:r>
              <a:rPr lang="en-US" sz="2000" i="1" dirty="0">
                <a:latin typeface="+mn-lt"/>
              </a:rPr>
              <a:t>. Res., 116, A11306, </a:t>
            </a:r>
            <a:r>
              <a:rPr lang="en-US" sz="2000" i="1" dirty="0">
                <a:latin typeface="+mn-lt"/>
                <a:hlinkClick r:id="rId2"/>
              </a:rPr>
              <a:t>doi:10.1029/2011JA016784</a:t>
            </a:r>
            <a:r>
              <a:rPr lang="en-US" sz="2000" i="1" dirty="0">
                <a:latin typeface="+mn-lt"/>
              </a:rPr>
              <a:t>, 2011.</a:t>
            </a:r>
            <a:br>
              <a:rPr lang="en-US" sz="2000" dirty="0">
                <a:latin typeface="+mn-lt"/>
              </a:rPr>
            </a:br>
            <a:endParaRPr lang="en-US" sz="2000" dirty="0">
              <a:latin typeface="+mn-lt"/>
            </a:endParaRPr>
          </a:p>
          <a:p>
            <a:br>
              <a:rPr lang="en-US" sz="2000" dirty="0">
                <a:latin typeface="+mn-lt"/>
              </a:rPr>
            </a:br>
            <a:endParaRPr lang="en-US" sz="2000" dirty="0">
              <a:latin typeface="+mn-lt"/>
            </a:endParaRPr>
          </a:p>
        </p:txBody>
      </p:sp>
      <p:pic>
        <p:nvPicPr>
          <p:cNvPr id="8" name="Picture 7">
            <a:extLst>
              <a:ext uri="{FF2B5EF4-FFF2-40B4-BE49-F238E27FC236}">
                <a16:creationId xmlns:a16="http://schemas.microsoft.com/office/drawing/2014/main" id="{9BBE14EA-03F8-0940-920E-C3ED1B9BF17B}"/>
              </a:ext>
            </a:extLst>
          </p:cNvPr>
          <p:cNvPicPr>
            <a:picLocks noChangeAspect="1"/>
          </p:cNvPicPr>
          <p:nvPr/>
        </p:nvPicPr>
        <p:blipFill>
          <a:blip r:embed="rId3"/>
          <a:stretch>
            <a:fillRect/>
          </a:stretch>
        </p:blipFill>
        <p:spPr>
          <a:xfrm>
            <a:off x="520192" y="1748744"/>
            <a:ext cx="8153400" cy="3078981"/>
          </a:xfrm>
          <a:prstGeom prst="rect">
            <a:avLst/>
          </a:prstGeom>
        </p:spPr>
      </p:pic>
    </p:spTree>
    <p:extLst>
      <p:ext uri="{BB962C8B-B14F-4D97-AF65-F5344CB8AC3E}">
        <p14:creationId xmlns:p14="http://schemas.microsoft.com/office/powerpoint/2010/main" val="401666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A981F8-F2E9-2445-9BDB-B1F2F4558C16}"/>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0DFF2BD8-637C-0247-9ECD-4FE1AD08B264}"/>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A223F9CD-AB86-D340-812C-1C62E5A08BA8}"/>
              </a:ext>
            </a:extLst>
          </p:cNvPr>
          <p:cNvSpPr>
            <a:spLocks noGrp="1"/>
          </p:cNvSpPr>
          <p:nvPr>
            <p:ph type="sldNum" sz="quarter" idx="12"/>
          </p:nvPr>
        </p:nvSpPr>
        <p:spPr/>
        <p:txBody>
          <a:bodyPr/>
          <a:lstStyle/>
          <a:p>
            <a:fld id="{B91A729D-F1A8-6B45-A5E7-FDC85B8DA35C}" type="slidenum">
              <a:rPr lang="en-US" smtClean="0"/>
              <a:pPr/>
              <a:t>14</a:t>
            </a:fld>
            <a:endParaRPr lang="en-US"/>
          </a:p>
        </p:txBody>
      </p:sp>
      <p:sp>
        <p:nvSpPr>
          <p:cNvPr id="5" name="Title 1">
            <a:extLst>
              <a:ext uri="{FF2B5EF4-FFF2-40B4-BE49-F238E27FC236}">
                <a16:creationId xmlns:a16="http://schemas.microsoft.com/office/drawing/2014/main" id="{89A12C27-44B0-7B43-8096-6B87CA277EED}"/>
              </a:ext>
            </a:extLst>
          </p:cNvPr>
          <p:cNvSpPr txBox="1">
            <a:spLocks/>
          </p:cNvSpPr>
          <p:nvPr/>
        </p:nvSpPr>
        <p:spPr>
          <a:xfrm>
            <a:off x="990600" y="152400"/>
            <a:ext cx="7354824" cy="1140903"/>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sz="3000" dirty="0">
                <a:solidFill>
                  <a:srgbClr val="C00000"/>
                </a:solidFill>
                <a:latin typeface="Copperplate" panose="02000504000000020004" pitchFamily="2" charset="77"/>
              </a:rPr>
              <a:t>Climatological Tidal Model of the Thermosphere (CTMT)</a:t>
            </a:r>
          </a:p>
        </p:txBody>
      </p:sp>
      <p:pic>
        <p:nvPicPr>
          <p:cNvPr id="7" name="Picture 6">
            <a:extLst>
              <a:ext uri="{FF2B5EF4-FFF2-40B4-BE49-F238E27FC236}">
                <a16:creationId xmlns:a16="http://schemas.microsoft.com/office/drawing/2014/main" id="{C2B516BC-50C1-B047-AABF-02F33E467573}"/>
              </a:ext>
            </a:extLst>
          </p:cNvPr>
          <p:cNvPicPr>
            <a:picLocks noChangeAspect="1"/>
          </p:cNvPicPr>
          <p:nvPr/>
        </p:nvPicPr>
        <p:blipFill>
          <a:blip r:embed="rId2"/>
          <a:stretch>
            <a:fillRect/>
          </a:stretch>
        </p:blipFill>
        <p:spPr>
          <a:xfrm>
            <a:off x="609600" y="1293303"/>
            <a:ext cx="8062976" cy="5031297"/>
          </a:xfrm>
          <a:prstGeom prst="rect">
            <a:avLst/>
          </a:prstGeom>
        </p:spPr>
      </p:pic>
    </p:spTree>
    <p:extLst>
      <p:ext uri="{BB962C8B-B14F-4D97-AF65-F5344CB8AC3E}">
        <p14:creationId xmlns:p14="http://schemas.microsoft.com/office/powerpoint/2010/main" val="3680505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D6BCE-00B4-BA4B-8BB1-4FDF87386DAB}"/>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01CB2B6B-CF14-8743-A6DE-B52ABBF12CE4}"/>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0FDC79EF-2AC4-2B45-B2A2-05A2A46C9A1D}"/>
              </a:ext>
            </a:extLst>
          </p:cNvPr>
          <p:cNvSpPr>
            <a:spLocks noGrp="1"/>
          </p:cNvSpPr>
          <p:nvPr>
            <p:ph type="sldNum" sz="quarter" idx="12"/>
          </p:nvPr>
        </p:nvSpPr>
        <p:spPr/>
        <p:txBody>
          <a:bodyPr/>
          <a:lstStyle/>
          <a:p>
            <a:fld id="{B91A729D-F1A8-6B45-A5E7-FDC85B8DA35C}" type="slidenum">
              <a:rPr lang="en-US" smtClean="0"/>
              <a:pPr/>
              <a:t>15</a:t>
            </a:fld>
            <a:endParaRPr lang="en-US"/>
          </a:p>
        </p:txBody>
      </p:sp>
      <p:pic>
        <p:nvPicPr>
          <p:cNvPr id="7" name="Picture 6">
            <a:extLst>
              <a:ext uri="{FF2B5EF4-FFF2-40B4-BE49-F238E27FC236}">
                <a16:creationId xmlns:a16="http://schemas.microsoft.com/office/drawing/2014/main" id="{3F10A907-6E35-AF49-AE1D-40811658B4D6}"/>
              </a:ext>
            </a:extLst>
          </p:cNvPr>
          <p:cNvPicPr>
            <a:picLocks noChangeAspect="1"/>
          </p:cNvPicPr>
          <p:nvPr/>
        </p:nvPicPr>
        <p:blipFill rotWithShape="1">
          <a:blip r:embed="rId2">
            <a:extLst>
              <a:ext uri="{28A0092B-C50C-407E-A947-70E740481C1C}">
                <a14:useLocalDpi xmlns:a14="http://schemas.microsoft.com/office/drawing/2010/main" val="0"/>
              </a:ext>
            </a:extLst>
          </a:blip>
          <a:srcRect t="1675" r="3161" b="61144"/>
          <a:stretch/>
        </p:blipFill>
        <p:spPr>
          <a:xfrm>
            <a:off x="75348" y="1513235"/>
            <a:ext cx="8916252" cy="4430365"/>
          </a:xfrm>
          <a:prstGeom prst="rect">
            <a:avLst/>
          </a:prstGeom>
        </p:spPr>
      </p:pic>
      <p:sp>
        <p:nvSpPr>
          <p:cNvPr id="8" name="Title 1">
            <a:extLst>
              <a:ext uri="{FF2B5EF4-FFF2-40B4-BE49-F238E27FC236}">
                <a16:creationId xmlns:a16="http://schemas.microsoft.com/office/drawing/2014/main" id="{42C549DE-975E-AA46-ABE6-C36E281C50E8}"/>
              </a:ext>
            </a:extLst>
          </p:cNvPr>
          <p:cNvSpPr txBox="1">
            <a:spLocks/>
          </p:cNvSpPr>
          <p:nvPr/>
        </p:nvSpPr>
        <p:spPr>
          <a:xfrm>
            <a:off x="530286" y="92076"/>
            <a:ext cx="808342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70C0"/>
                </a:solidFill>
              </a:rPr>
              <a:t>TIEGCM </a:t>
            </a:r>
            <a:br>
              <a:rPr lang="en-US" sz="2200" b="1" dirty="0">
                <a:solidFill>
                  <a:srgbClr val="0070C0"/>
                </a:solidFill>
              </a:rPr>
            </a:br>
            <a:r>
              <a:rPr lang="en-US" sz="2200" b="1" dirty="0">
                <a:solidFill>
                  <a:srgbClr val="0070C0"/>
                </a:solidFill>
              </a:rPr>
              <a:t>(Thermosphere Ionosphere Electrodynamics General Circulation Model)</a:t>
            </a:r>
          </a:p>
        </p:txBody>
      </p:sp>
    </p:spTree>
    <p:extLst>
      <p:ext uri="{BB962C8B-B14F-4D97-AF65-F5344CB8AC3E}">
        <p14:creationId xmlns:p14="http://schemas.microsoft.com/office/powerpoint/2010/main" val="836362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1EFE1D-9AB6-D54C-BF8B-A7258E2EC6AE}"/>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B8A9A617-0290-0D4E-BD5E-5BABD4C8CC5B}"/>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F3090AFB-0C29-0144-9622-25491A79F73C}"/>
              </a:ext>
            </a:extLst>
          </p:cNvPr>
          <p:cNvSpPr>
            <a:spLocks noGrp="1"/>
          </p:cNvSpPr>
          <p:nvPr>
            <p:ph type="sldNum" sz="quarter" idx="12"/>
          </p:nvPr>
        </p:nvSpPr>
        <p:spPr/>
        <p:txBody>
          <a:bodyPr/>
          <a:lstStyle/>
          <a:p>
            <a:fld id="{B91A729D-F1A8-6B45-A5E7-FDC85B8DA35C}" type="slidenum">
              <a:rPr lang="en-US" smtClean="0"/>
              <a:pPr/>
              <a:t>16</a:t>
            </a:fld>
            <a:endParaRPr lang="en-US"/>
          </a:p>
        </p:txBody>
      </p:sp>
      <p:pic>
        <p:nvPicPr>
          <p:cNvPr id="5" name="Picture 4">
            <a:extLst>
              <a:ext uri="{FF2B5EF4-FFF2-40B4-BE49-F238E27FC236}">
                <a16:creationId xmlns:a16="http://schemas.microsoft.com/office/drawing/2014/main" id="{F9C1FBF6-2F66-F743-9701-8DBD4F0BD5B4}"/>
              </a:ext>
            </a:extLst>
          </p:cNvPr>
          <p:cNvPicPr>
            <a:picLocks noChangeAspect="1"/>
          </p:cNvPicPr>
          <p:nvPr/>
        </p:nvPicPr>
        <p:blipFill rotWithShape="1">
          <a:blip r:embed="rId2">
            <a:extLst>
              <a:ext uri="{28A0092B-C50C-407E-A947-70E740481C1C}">
                <a14:useLocalDpi xmlns:a14="http://schemas.microsoft.com/office/drawing/2010/main" val="0"/>
              </a:ext>
            </a:extLst>
          </a:blip>
          <a:srcRect l="-1495" t="39866" r="4656" b="-13053"/>
          <a:stretch/>
        </p:blipFill>
        <p:spPr>
          <a:xfrm>
            <a:off x="304800" y="218276"/>
            <a:ext cx="8346744" cy="8163724"/>
          </a:xfrm>
          <a:prstGeom prst="rect">
            <a:avLst/>
          </a:prstGeom>
        </p:spPr>
      </p:pic>
    </p:spTree>
    <p:extLst>
      <p:ext uri="{BB962C8B-B14F-4D97-AF65-F5344CB8AC3E}">
        <p14:creationId xmlns:p14="http://schemas.microsoft.com/office/powerpoint/2010/main" val="3646853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677E94-B724-4D4D-9428-69A19B98E2C3}"/>
              </a:ext>
            </a:extLst>
          </p:cNvPr>
          <p:cNvSpPr>
            <a:spLocks noGrp="1"/>
          </p:cNvSpPr>
          <p:nvPr>
            <p:ph type="dt" sz="half" idx="10"/>
          </p:nvPr>
        </p:nvSpPr>
        <p:spPr>
          <a:xfrm>
            <a:off x="5791200" y="6404984"/>
            <a:ext cx="3044952" cy="365760"/>
          </a:xfrm>
        </p:spPr>
        <p:txBody>
          <a:bodyPr/>
          <a:lstStyle/>
          <a:p>
            <a:pPr>
              <a:defRPr/>
            </a:pPr>
            <a:r>
              <a:rPr lang="en-US"/>
              <a:t>10/22/20</a:t>
            </a:r>
          </a:p>
        </p:txBody>
      </p:sp>
      <p:sp>
        <p:nvSpPr>
          <p:cNvPr id="3" name="Footer Placeholder 2">
            <a:extLst>
              <a:ext uri="{FF2B5EF4-FFF2-40B4-BE49-F238E27FC236}">
                <a16:creationId xmlns:a16="http://schemas.microsoft.com/office/drawing/2014/main" id="{57BC61ED-BC90-0B4B-9961-5E2394DCFF94}"/>
              </a:ext>
            </a:extLst>
          </p:cNvPr>
          <p:cNvSpPr>
            <a:spLocks noGrp="1"/>
          </p:cNvSpPr>
          <p:nvPr>
            <p:ph type="ftr" sz="quarter" idx="11"/>
          </p:nvPr>
        </p:nvSpPr>
        <p:spPr>
          <a:xfrm>
            <a:off x="304800" y="6410848"/>
            <a:ext cx="3581400" cy="365760"/>
          </a:xfrm>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27BB0FC3-8314-8041-8108-A5623E699B4F}"/>
              </a:ext>
            </a:extLst>
          </p:cNvPr>
          <p:cNvSpPr>
            <a:spLocks noGrp="1"/>
          </p:cNvSpPr>
          <p:nvPr>
            <p:ph type="sldNum" sz="quarter" idx="12"/>
          </p:nvPr>
        </p:nvSpPr>
        <p:spPr>
          <a:xfrm>
            <a:off x="4267200" y="6324600"/>
            <a:ext cx="609600" cy="441324"/>
          </a:xfrm>
        </p:spPr>
        <p:txBody>
          <a:bodyPr/>
          <a:lstStyle/>
          <a:p>
            <a:fld id="{B91A729D-F1A8-6B45-A5E7-FDC85B8DA35C}" type="slidenum">
              <a:rPr lang="en-US" smtClean="0"/>
              <a:pPr/>
              <a:t>17</a:t>
            </a:fld>
            <a:endParaRPr lang="en-US"/>
          </a:p>
        </p:txBody>
      </p:sp>
      <p:sp>
        <p:nvSpPr>
          <p:cNvPr id="5" name="Title 1">
            <a:extLst>
              <a:ext uri="{FF2B5EF4-FFF2-40B4-BE49-F238E27FC236}">
                <a16:creationId xmlns:a16="http://schemas.microsoft.com/office/drawing/2014/main" id="{EAB5E904-7D98-5040-A165-8B7829425CBA}"/>
              </a:ext>
            </a:extLst>
          </p:cNvPr>
          <p:cNvSpPr txBox="1">
            <a:spLocks/>
          </p:cNvSpPr>
          <p:nvPr/>
        </p:nvSpPr>
        <p:spPr>
          <a:xfrm>
            <a:off x="530286" y="304800"/>
            <a:ext cx="8083427"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dirty="0">
                <a:solidFill>
                  <a:srgbClr val="0070C0"/>
                </a:solidFill>
              </a:rPr>
              <a:t>TIEGCM </a:t>
            </a:r>
            <a:br>
              <a:rPr lang="en-US" sz="2600" b="1" dirty="0">
                <a:solidFill>
                  <a:srgbClr val="0070C0"/>
                </a:solidFill>
              </a:rPr>
            </a:br>
            <a:r>
              <a:rPr lang="en-US" sz="2600" b="1" dirty="0">
                <a:solidFill>
                  <a:srgbClr val="0070C0"/>
                </a:solidFill>
              </a:rPr>
              <a:t>(Numerical Scheme</a:t>
            </a:r>
            <a:r>
              <a:rPr lang="zh-CN" altLang="en-US" sz="2600" b="1" dirty="0">
                <a:solidFill>
                  <a:srgbClr val="0070C0"/>
                </a:solidFill>
              </a:rPr>
              <a:t> </a:t>
            </a:r>
            <a:r>
              <a:rPr lang="en-US" altLang="zh-CN" sz="2600" b="1" dirty="0">
                <a:solidFill>
                  <a:srgbClr val="0070C0"/>
                </a:solidFill>
              </a:rPr>
              <a:t>Examples</a:t>
            </a:r>
            <a:r>
              <a:rPr lang="en-US" sz="2600" b="1" dirty="0">
                <a:solidFill>
                  <a:srgbClr val="0070C0"/>
                </a:solidFill>
              </a:rPr>
              <a:t>)</a:t>
            </a:r>
          </a:p>
        </p:txBody>
      </p:sp>
      <p:pic>
        <p:nvPicPr>
          <p:cNvPr id="7" name="Picture 6">
            <a:extLst>
              <a:ext uri="{FF2B5EF4-FFF2-40B4-BE49-F238E27FC236}">
                <a16:creationId xmlns:a16="http://schemas.microsoft.com/office/drawing/2014/main" id="{7B98938B-35AD-2F4F-8BAB-3401AF706D8A}"/>
              </a:ext>
            </a:extLst>
          </p:cNvPr>
          <p:cNvPicPr>
            <a:picLocks noChangeAspect="1"/>
          </p:cNvPicPr>
          <p:nvPr/>
        </p:nvPicPr>
        <p:blipFill>
          <a:blip r:embed="rId2"/>
          <a:stretch>
            <a:fillRect/>
          </a:stretch>
        </p:blipFill>
        <p:spPr>
          <a:xfrm>
            <a:off x="301687" y="1364278"/>
            <a:ext cx="8613713" cy="2445722"/>
          </a:xfrm>
          <a:prstGeom prst="rect">
            <a:avLst/>
          </a:prstGeom>
        </p:spPr>
      </p:pic>
      <p:pic>
        <p:nvPicPr>
          <p:cNvPr id="9" name="Picture 8">
            <a:extLst>
              <a:ext uri="{FF2B5EF4-FFF2-40B4-BE49-F238E27FC236}">
                <a16:creationId xmlns:a16="http://schemas.microsoft.com/office/drawing/2014/main" id="{71C8F0A8-507F-814F-BE44-950E105A4708}"/>
              </a:ext>
            </a:extLst>
          </p:cNvPr>
          <p:cNvPicPr>
            <a:picLocks noChangeAspect="1"/>
          </p:cNvPicPr>
          <p:nvPr/>
        </p:nvPicPr>
        <p:blipFill>
          <a:blip r:embed="rId3"/>
          <a:stretch>
            <a:fillRect/>
          </a:stretch>
        </p:blipFill>
        <p:spPr>
          <a:xfrm>
            <a:off x="304800" y="4267200"/>
            <a:ext cx="8562655" cy="2043503"/>
          </a:xfrm>
          <a:prstGeom prst="rect">
            <a:avLst/>
          </a:prstGeom>
        </p:spPr>
      </p:pic>
      <p:sp>
        <p:nvSpPr>
          <p:cNvPr id="14" name="TextBox 13">
            <a:extLst>
              <a:ext uri="{FF2B5EF4-FFF2-40B4-BE49-F238E27FC236}">
                <a16:creationId xmlns:a16="http://schemas.microsoft.com/office/drawing/2014/main" id="{EA2BC882-C412-AD47-9883-20758AB10016}"/>
              </a:ext>
            </a:extLst>
          </p:cNvPr>
          <p:cNvSpPr txBox="1"/>
          <p:nvPr/>
        </p:nvSpPr>
        <p:spPr>
          <a:xfrm>
            <a:off x="5885411" y="1524000"/>
            <a:ext cx="3048000" cy="446276"/>
          </a:xfrm>
          <a:prstGeom prst="rect">
            <a:avLst/>
          </a:prstGeom>
          <a:noFill/>
        </p:spPr>
        <p:txBody>
          <a:bodyPr wrap="square" rtlCol="0">
            <a:spAutoFit/>
          </a:bodyPr>
          <a:lstStyle/>
          <a:p>
            <a:r>
              <a:rPr lang="en-US" sz="2300" dirty="0">
                <a:solidFill>
                  <a:srgbClr val="C00000"/>
                </a:solidFill>
              </a:rPr>
              <a:t>Zonal Momentum</a:t>
            </a:r>
          </a:p>
        </p:txBody>
      </p:sp>
      <p:sp>
        <p:nvSpPr>
          <p:cNvPr id="15" name="TextBox 14">
            <a:extLst>
              <a:ext uri="{FF2B5EF4-FFF2-40B4-BE49-F238E27FC236}">
                <a16:creationId xmlns:a16="http://schemas.microsoft.com/office/drawing/2014/main" id="{3B959B02-F21D-174C-BC11-7631212A1762}"/>
              </a:ext>
            </a:extLst>
          </p:cNvPr>
          <p:cNvSpPr txBox="1"/>
          <p:nvPr/>
        </p:nvSpPr>
        <p:spPr>
          <a:xfrm>
            <a:off x="5381105" y="3884340"/>
            <a:ext cx="4056611" cy="446276"/>
          </a:xfrm>
          <a:prstGeom prst="rect">
            <a:avLst/>
          </a:prstGeom>
          <a:noFill/>
        </p:spPr>
        <p:txBody>
          <a:bodyPr wrap="square" rtlCol="0">
            <a:spAutoFit/>
          </a:bodyPr>
          <a:lstStyle/>
          <a:p>
            <a:r>
              <a:rPr lang="en-US" sz="2300" dirty="0">
                <a:solidFill>
                  <a:srgbClr val="C00000"/>
                </a:solidFill>
              </a:rPr>
              <a:t>Meridional Momentum</a:t>
            </a:r>
          </a:p>
        </p:txBody>
      </p:sp>
    </p:spTree>
    <p:extLst>
      <p:ext uri="{BB962C8B-B14F-4D97-AF65-F5344CB8AC3E}">
        <p14:creationId xmlns:p14="http://schemas.microsoft.com/office/powerpoint/2010/main" val="315523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F1882C-967B-2049-B3D5-3015DD7EE6D5}"/>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01F4BCFC-8B46-F34C-9FCB-38716722499E}"/>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1F46EA67-2235-4047-B45E-E36C75E73904}"/>
              </a:ext>
            </a:extLst>
          </p:cNvPr>
          <p:cNvSpPr>
            <a:spLocks noGrp="1"/>
          </p:cNvSpPr>
          <p:nvPr>
            <p:ph type="sldNum" sz="quarter" idx="12"/>
          </p:nvPr>
        </p:nvSpPr>
        <p:spPr/>
        <p:txBody>
          <a:bodyPr/>
          <a:lstStyle/>
          <a:p>
            <a:fld id="{B91A729D-F1A8-6B45-A5E7-FDC85B8DA35C}" type="slidenum">
              <a:rPr lang="en-US" smtClean="0"/>
              <a:pPr/>
              <a:t>18</a:t>
            </a:fld>
            <a:endParaRPr lang="en-US"/>
          </a:p>
        </p:txBody>
      </p:sp>
      <p:pic>
        <p:nvPicPr>
          <p:cNvPr id="5" name="Picture 4">
            <a:extLst>
              <a:ext uri="{FF2B5EF4-FFF2-40B4-BE49-F238E27FC236}">
                <a16:creationId xmlns:a16="http://schemas.microsoft.com/office/drawing/2014/main" id="{1E8DDE7D-8F39-9048-AD69-646580777CB4}"/>
              </a:ext>
            </a:extLst>
          </p:cNvPr>
          <p:cNvPicPr>
            <a:picLocks noChangeAspect="1"/>
          </p:cNvPicPr>
          <p:nvPr/>
        </p:nvPicPr>
        <p:blipFill>
          <a:blip r:embed="rId2"/>
          <a:stretch>
            <a:fillRect/>
          </a:stretch>
        </p:blipFill>
        <p:spPr>
          <a:xfrm>
            <a:off x="814599" y="2927626"/>
            <a:ext cx="7861799" cy="3422975"/>
          </a:xfrm>
          <a:prstGeom prst="rect">
            <a:avLst/>
          </a:prstGeom>
        </p:spPr>
      </p:pic>
      <p:pic>
        <p:nvPicPr>
          <p:cNvPr id="6" name="Picture 5">
            <a:extLst>
              <a:ext uri="{FF2B5EF4-FFF2-40B4-BE49-F238E27FC236}">
                <a16:creationId xmlns:a16="http://schemas.microsoft.com/office/drawing/2014/main" id="{C38F65F7-F7EA-EF4D-9A28-58F08C165AB9}"/>
              </a:ext>
            </a:extLst>
          </p:cNvPr>
          <p:cNvPicPr>
            <a:picLocks noChangeAspect="1"/>
          </p:cNvPicPr>
          <p:nvPr/>
        </p:nvPicPr>
        <p:blipFill rotWithShape="1">
          <a:blip r:embed="rId3"/>
          <a:srcRect l="5269" b="30664"/>
          <a:stretch/>
        </p:blipFill>
        <p:spPr>
          <a:xfrm>
            <a:off x="523207" y="579111"/>
            <a:ext cx="8392193" cy="1983582"/>
          </a:xfrm>
          <a:prstGeom prst="rect">
            <a:avLst/>
          </a:prstGeom>
        </p:spPr>
      </p:pic>
      <p:sp>
        <p:nvSpPr>
          <p:cNvPr id="7" name="TextBox 6">
            <a:extLst>
              <a:ext uri="{FF2B5EF4-FFF2-40B4-BE49-F238E27FC236}">
                <a16:creationId xmlns:a16="http://schemas.microsoft.com/office/drawing/2014/main" id="{663AAE12-E9BF-134F-A3E1-B6FA25E2B134}"/>
              </a:ext>
            </a:extLst>
          </p:cNvPr>
          <p:cNvSpPr txBox="1"/>
          <p:nvPr/>
        </p:nvSpPr>
        <p:spPr>
          <a:xfrm>
            <a:off x="320040" y="149459"/>
            <a:ext cx="8009360" cy="446276"/>
          </a:xfrm>
          <a:prstGeom prst="rect">
            <a:avLst/>
          </a:prstGeom>
          <a:noFill/>
        </p:spPr>
        <p:txBody>
          <a:bodyPr wrap="square" rtlCol="0">
            <a:spAutoFit/>
          </a:bodyPr>
          <a:lstStyle/>
          <a:p>
            <a:r>
              <a:rPr lang="en-US" sz="2300" dirty="0">
                <a:solidFill>
                  <a:srgbClr val="C00000"/>
                </a:solidFill>
              </a:rPr>
              <a:t>Spatial Filtering (Shapiro constant c = 0.3)</a:t>
            </a:r>
          </a:p>
        </p:txBody>
      </p:sp>
      <p:sp>
        <p:nvSpPr>
          <p:cNvPr id="8" name="TextBox 7">
            <a:extLst>
              <a:ext uri="{FF2B5EF4-FFF2-40B4-BE49-F238E27FC236}">
                <a16:creationId xmlns:a16="http://schemas.microsoft.com/office/drawing/2014/main" id="{15A780C2-104F-284C-B476-98760774D5F5}"/>
              </a:ext>
            </a:extLst>
          </p:cNvPr>
          <p:cNvSpPr txBox="1"/>
          <p:nvPr/>
        </p:nvSpPr>
        <p:spPr>
          <a:xfrm>
            <a:off x="354676" y="2551915"/>
            <a:ext cx="8009360" cy="446276"/>
          </a:xfrm>
          <a:prstGeom prst="rect">
            <a:avLst/>
          </a:prstGeom>
          <a:noFill/>
        </p:spPr>
        <p:txBody>
          <a:bodyPr wrap="square" rtlCol="0">
            <a:spAutoFit/>
          </a:bodyPr>
          <a:lstStyle/>
          <a:p>
            <a:r>
              <a:rPr lang="en-US" sz="2300" dirty="0">
                <a:solidFill>
                  <a:srgbClr val="C00000"/>
                </a:solidFill>
              </a:rPr>
              <a:t>Vertical Direction (Diffusion)</a:t>
            </a:r>
          </a:p>
        </p:txBody>
      </p:sp>
    </p:spTree>
    <p:extLst>
      <p:ext uri="{BB962C8B-B14F-4D97-AF65-F5344CB8AC3E}">
        <p14:creationId xmlns:p14="http://schemas.microsoft.com/office/powerpoint/2010/main" val="237032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F95DE-013C-9742-8CEC-D4354D31B6ED}"/>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E6283600-5E7E-9C4D-B3D5-E2CCCF55F4E9}"/>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61128D2-ACAB-104E-B78E-07B7E2C6640B}"/>
              </a:ext>
            </a:extLst>
          </p:cNvPr>
          <p:cNvSpPr>
            <a:spLocks noGrp="1"/>
          </p:cNvSpPr>
          <p:nvPr>
            <p:ph type="sldNum" sz="quarter" idx="12"/>
          </p:nvPr>
        </p:nvSpPr>
        <p:spPr/>
        <p:txBody>
          <a:bodyPr/>
          <a:lstStyle/>
          <a:p>
            <a:fld id="{B91A729D-F1A8-6B45-A5E7-FDC85B8DA35C}" type="slidenum">
              <a:rPr lang="en-US" smtClean="0"/>
              <a:pPr/>
              <a:t>19</a:t>
            </a:fld>
            <a:endParaRPr lang="en-US"/>
          </a:p>
        </p:txBody>
      </p:sp>
      <p:pic>
        <p:nvPicPr>
          <p:cNvPr id="5" name="Picture 4">
            <a:extLst>
              <a:ext uri="{FF2B5EF4-FFF2-40B4-BE49-F238E27FC236}">
                <a16:creationId xmlns:a16="http://schemas.microsoft.com/office/drawing/2014/main" id="{F59EC9DB-760D-4D4A-9BB0-D1FBD0442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38200"/>
            <a:ext cx="7550349" cy="5460769"/>
          </a:xfrm>
          <a:prstGeom prst="rect">
            <a:avLst/>
          </a:prstGeom>
          <a:ln w="25400">
            <a:noFill/>
          </a:ln>
        </p:spPr>
      </p:pic>
      <p:sp>
        <p:nvSpPr>
          <p:cNvPr id="6" name="Title 1">
            <a:extLst>
              <a:ext uri="{FF2B5EF4-FFF2-40B4-BE49-F238E27FC236}">
                <a16:creationId xmlns:a16="http://schemas.microsoft.com/office/drawing/2014/main" id="{46612B42-52DA-E241-A6D2-2ABC39AC89E2}"/>
              </a:ext>
            </a:extLst>
          </p:cNvPr>
          <p:cNvSpPr txBox="1">
            <a:spLocks/>
          </p:cNvSpPr>
          <p:nvPr/>
        </p:nvSpPr>
        <p:spPr>
          <a:xfrm>
            <a:off x="530286" y="92076"/>
            <a:ext cx="8083427" cy="7811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70C0"/>
                </a:solidFill>
              </a:rPr>
              <a:t>TIEGCM Model Structure</a:t>
            </a:r>
          </a:p>
        </p:txBody>
      </p:sp>
    </p:spTree>
    <p:extLst>
      <p:ext uri="{BB962C8B-B14F-4D97-AF65-F5344CB8AC3E}">
        <p14:creationId xmlns:p14="http://schemas.microsoft.com/office/powerpoint/2010/main" val="2060948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2866" y="778259"/>
            <a:ext cx="2362200" cy="990600"/>
          </a:xfrm>
        </p:spPr>
        <p:txBody>
          <a:bodyPr/>
          <a:lstStyle/>
          <a:p>
            <a:r>
              <a:rPr lang="en-US" dirty="0"/>
              <a:t>PHYS 8750</a:t>
            </a:r>
            <a:br>
              <a:rPr lang="en-US" dirty="0"/>
            </a:br>
            <a:endParaRPr lang="en-US" dirty="0"/>
          </a:p>
        </p:txBody>
      </p:sp>
      <p:sp>
        <p:nvSpPr>
          <p:cNvPr id="6" name="Content Placeholder 5"/>
          <p:cNvSpPr>
            <a:spLocks noGrp="1"/>
          </p:cNvSpPr>
          <p:nvPr>
            <p:ph sz="quarter" idx="1"/>
          </p:nvPr>
        </p:nvSpPr>
        <p:spPr>
          <a:xfrm>
            <a:off x="3043030" y="914400"/>
            <a:ext cx="5867400" cy="5341937"/>
          </a:xfrm>
        </p:spPr>
        <p:txBody>
          <a:bodyPr>
            <a:noAutofit/>
          </a:bodyPr>
          <a:lstStyle/>
          <a:p>
            <a:pPr marL="0" indent="0" algn="ctr">
              <a:buNone/>
            </a:pPr>
            <a:r>
              <a:rPr lang="en-US" sz="3000" b="1" dirty="0"/>
              <a:t>Outline</a:t>
            </a:r>
            <a:endParaRPr lang="en-US" sz="3000" dirty="0">
              <a:solidFill>
                <a:srgbClr val="C00000"/>
              </a:solidFill>
            </a:endParaRPr>
          </a:p>
          <a:p>
            <a:pPr marL="514350" indent="-514350">
              <a:spcBef>
                <a:spcPts val="1224"/>
              </a:spcBef>
              <a:buAutoNum type="arabicPeriod"/>
            </a:pPr>
            <a:r>
              <a:rPr lang="en-US" dirty="0">
                <a:solidFill>
                  <a:srgbClr val="C00000"/>
                </a:solidFill>
              </a:rPr>
              <a:t>Atmospheric Models </a:t>
            </a:r>
          </a:p>
          <a:p>
            <a:pPr marL="514350" indent="-514350">
              <a:spcBef>
                <a:spcPts val="1224"/>
              </a:spcBef>
              <a:buAutoNum type="arabicPeriod"/>
            </a:pPr>
            <a:r>
              <a:rPr lang="en-US" dirty="0">
                <a:solidFill>
                  <a:srgbClr val="C00000"/>
                </a:solidFill>
              </a:rPr>
              <a:t>Model types</a:t>
            </a:r>
          </a:p>
          <a:p>
            <a:pPr marL="0" indent="0">
              <a:spcBef>
                <a:spcPts val="1224"/>
              </a:spcBef>
              <a:buNone/>
            </a:pPr>
            <a:r>
              <a:rPr lang="en-US" sz="2600" dirty="0">
                <a:solidFill>
                  <a:srgbClr val="C00000"/>
                </a:solidFill>
              </a:rPr>
              <a:t>	</a:t>
            </a:r>
            <a:r>
              <a:rPr lang="en-US" sz="2400" dirty="0">
                <a:solidFill>
                  <a:srgbClr val="C00000"/>
                </a:solidFill>
              </a:rPr>
              <a:t>Empirical models</a:t>
            </a:r>
          </a:p>
          <a:p>
            <a:pPr marL="0" indent="0">
              <a:spcBef>
                <a:spcPts val="1224"/>
              </a:spcBef>
              <a:buNone/>
            </a:pPr>
            <a:r>
              <a:rPr lang="en-US" sz="2400" dirty="0">
                <a:solidFill>
                  <a:srgbClr val="C00000"/>
                </a:solidFill>
              </a:rPr>
              <a:t>	Physics models</a:t>
            </a:r>
          </a:p>
          <a:p>
            <a:pPr marL="0" indent="0">
              <a:spcBef>
                <a:spcPts val="1224"/>
              </a:spcBef>
              <a:buNone/>
            </a:pPr>
            <a:r>
              <a:rPr lang="en-US" sz="2400" dirty="0">
                <a:solidFill>
                  <a:srgbClr val="C00000"/>
                </a:solidFill>
              </a:rPr>
              <a:t>	Data assimilative models</a:t>
            </a:r>
          </a:p>
          <a:p>
            <a:pPr marL="0" indent="0">
              <a:spcBef>
                <a:spcPts val="1224"/>
              </a:spcBef>
              <a:buNone/>
            </a:pPr>
            <a:r>
              <a:rPr lang="en-US" sz="2400" dirty="0">
                <a:solidFill>
                  <a:srgbClr val="C00000"/>
                </a:solidFill>
              </a:rPr>
              <a:t>3. NRLMSIS and IRI</a:t>
            </a:r>
          </a:p>
          <a:p>
            <a:pPr marL="0" indent="0">
              <a:spcBef>
                <a:spcPts val="1224"/>
              </a:spcBef>
              <a:buNone/>
            </a:pPr>
            <a:r>
              <a:rPr lang="en-US" sz="2400" dirty="0">
                <a:solidFill>
                  <a:srgbClr val="C00000"/>
                </a:solidFill>
              </a:rPr>
              <a:t>4. GSWM and CTMT</a:t>
            </a:r>
          </a:p>
          <a:p>
            <a:pPr marL="0" indent="0">
              <a:spcBef>
                <a:spcPts val="1224"/>
              </a:spcBef>
              <a:buNone/>
            </a:pPr>
            <a:r>
              <a:rPr lang="en-US" sz="2400" dirty="0">
                <a:solidFill>
                  <a:srgbClr val="C00000"/>
                </a:solidFill>
              </a:rPr>
              <a:t>5. TIEGCM</a:t>
            </a:r>
            <a:endParaRPr lang="en-US" sz="2400" dirty="0"/>
          </a:p>
        </p:txBody>
      </p:sp>
      <p:sp>
        <p:nvSpPr>
          <p:cNvPr id="4" name="Slide Number Placeholder 3"/>
          <p:cNvSpPr>
            <a:spLocks noGrp="1"/>
          </p:cNvSpPr>
          <p:nvPr>
            <p:ph type="sldNum" sz="quarter" idx="12"/>
          </p:nvPr>
        </p:nvSpPr>
        <p:spPr/>
        <p:txBody>
          <a:bodyPr/>
          <a:lstStyle/>
          <a:p>
            <a:r>
              <a:rPr lang="en-US" dirty="0"/>
              <a:t>2</a:t>
            </a:r>
          </a:p>
        </p:txBody>
      </p:sp>
      <p:sp>
        <p:nvSpPr>
          <p:cNvPr id="2" name="Date Placeholder 1"/>
          <p:cNvSpPr>
            <a:spLocks noGrp="1"/>
          </p:cNvSpPr>
          <p:nvPr>
            <p:ph type="dt" sz="half" idx="10"/>
          </p:nvPr>
        </p:nvSpPr>
        <p:spPr/>
        <p:txBody>
          <a:bodyPr/>
          <a:lstStyle/>
          <a:p>
            <a:pPr>
              <a:defRPr/>
            </a:pPr>
            <a:r>
              <a:rPr lang="en-US"/>
              <a:t>10/22/20</a:t>
            </a:r>
          </a:p>
        </p:txBody>
      </p:sp>
      <p:sp>
        <p:nvSpPr>
          <p:cNvPr id="3" name="TextBox 2">
            <a:extLst>
              <a:ext uri="{FF2B5EF4-FFF2-40B4-BE49-F238E27FC236}">
                <a16:creationId xmlns:a16="http://schemas.microsoft.com/office/drawing/2014/main" id="{57F96247-693C-E24C-8355-EECA17EBE33F}"/>
              </a:ext>
            </a:extLst>
          </p:cNvPr>
          <p:cNvSpPr txBox="1"/>
          <p:nvPr/>
        </p:nvSpPr>
        <p:spPr>
          <a:xfrm>
            <a:off x="237019" y="1997777"/>
            <a:ext cx="2658047" cy="1154162"/>
          </a:xfrm>
          <a:prstGeom prst="rect">
            <a:avLst/>
          </a:prstGeom>
          <a:noFill/>
        </p:spPr>
        <p:txBody>
          <a:bodyPr wrap="square" rtlCol="0">
            <a:spAutoFit/>
          </a:bodyPr>
          <a:lstStyle/>
          <a:p>
            <a:r>
              <a:rPr lang="en-US" sz="2300">
                <a:solidFill>
                  <a:schemeClr val="bg1"/>
                </a:solidFill>
              </a:rPr>
              <a:t>Class #18, 19</a:t>
            </a:r>
            <a:endParaRPr lang="en-US" sz="2300" dirty="0">
              <a:solidFill>
                <a:schemeClr val="bg1"/>
              </a:solidFill>
            </a:endParaRPr>
          </a:p>
          <a:p>
            <a:r>
              <a:rPr lang="en-US" sz="2300" dirty="0">
                <a:solidFill>
                  <a:schemeClr val="bg1"/>
                </a:solidFill>
              </a:rPr>
              <a:t>Atmospheric</a:t>
            </a:r>
          </a:p>
          <a:p>
            <a:r>
              <a:rPr lang="en-US" sz="2300" dirty="0">
                <a:solidFill>
                  <a:schemeClr val="bg1"/>
                </a:solidFill>
              </a:rPr>
              <a:t>Models</a:t>
            </a:r>
          </a:p>
        </p:txBody>
      </p:sp>
      <p:sp>
        <p:nvSpPr>
          <p:cNvPr id="9" name="Footer Placeholder 3">
            <a:extLst>
              <a:ext uri="{FF2B5EF4-FFF2-40B4-BE49-F238E27FC236}">
                <a16:creationId xmlns:a16="http://schemas.microsoft.com/office/drawing/2014/main" id="{3AD8B01A-DD02-FF4A-86C5-E50CBA8C9758}"/>
              </a:ext>
            </a:extLst>
          </p:cNvPr>
          <p:cNvSpPr>
            <a:spLocks noGrp="1"/>
          </p:cNvSpPr>
          <p:nvPr>
            <p:ph type="ftr" sz="quarter" idx="11"/>
          </p:nvPr>
        </p:nvSpPr>
        <p:spPr>
          <a:xfrm>
            <a:off x="304800" y="6410848"/>
            <a:ext cx="3581400" cy="365760"/>
          </a:xfrm>
        </p:spPr>
        <p:txBody>
          <a:bodyPr/>
          <a:lstStyle/>
          <a:p>
            <a:pPr>
              <a:defRPr/>
            </a:pPr>
            <a:r>
              <a:rPr lang="nl-NL" dirty="0"/>
              <a:t>PHYS 8750, </a:t>
            </a:r>
            <a:r>
              <a:rPr lang="nl-NL" dirty="0" err="1"/>
              <a:t>Clemson</a:t>
            </a:r>
            <a:endParaRPr lang="en-US" dirty="0"/>
          </a:p>
        </p:txBody>
      </p:sp>
    </p:spTree>
    <p:extLst>
      <p:ext uri="{BB962C8B-B14F-4D97-AF65-F5344CB8AC3E}">
        <p14:creationId xmlns:p14="http://schemas.microsoft.com/office/powerpoint/2010/main" val="41333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BF42D0-F8CB-CC48-88A1-2BB819FC66F9}"/>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E00D9112-B2C0-4141-A155-F2F791B85D4F}"/>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18B013D4-B3EE-C347-8E3E-A88B14DD24BB}"/>
              </a:ext>
            </a:extLst>
          </p:cNvPr>
          <p:cNvSpPr>
            <a:spLocks noGrp="1"/>
          </p:cNvSpPr>
          <p:nvPr>
            <p:ph type="sldNum" sz="quarter" idx="12"/>
          </p:nvPr>
        </p:nvSpPr>
        <p:spPr/>
        <p:txBody>
          <a:bodyPr/>
          <a:lstStyle/>
          <a:p>
            <a:fld id="{B91A729D-F1A8-6B45-A5E7-FDC85B8DA35C}" type="slidenum">
              <a:rPr lang="en-US" smtClean="0"/>
              <a:pPr/>
              <a:t>20</a:t>
            </a:fld>
            <a:endParaRPr lang="en-US"/>
          </a:p>
        </p:txBody>
      </p:sp>
      <p:pic>
        <p:nvPicPr>
          <p:cNvPr id="8" name="Picture 4">
            <a:extLst>
              <a:ext uri="{FF2B5EF4-FFF2-40B4-BE49-F238E27FC236}">
                <a16:creationId xmlns:a16="http://schemas.microsoft.com/office/drawing/2014/main" id="{3DB7F9CB-4CFC-8949-B1A2-B197EA5BB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2868"/>
          <a:stretch>
            <a:fillRect/>
          </a:stretch>
        </p:blipFill>
        <p:spPr bwMode="auto">
          <a:xfrm>
            <a:off x="290050" y="691540"/>
            <a:ext cx="3824751" cy="562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7">
            <a:extLst>
              <a:ext uri="{FF2B5EF4-FFF2-40B4-BE49-F238E27FC236}">
                <a16:creationId xmlns:a16="http://schemas.microsoft.com/office/drawing/2014/main" id="{42AA2E7F-A406-C94D-838C-4B0EF5489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5764" b="7315"/>
          <a:stretch>
            <a:fillRect/>
          </a:stretch>
        </p:blipFill>
        <p:spPr bwMode="auto">
          <a:xfrm>
            <a:off x="4944669" y="708162"/>
            <a:ext cx="3665931" cy="560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9">
            <a:extLst>
              <a:ext uri="{FF2B5EF4-FFF2-40B4-BE49-F238E27FC236}">
                <a16:creationId xmlns:a16="http://schemas.microsoft.com/office/drawing/2014/main" id="{2650FCFC-AEFF-9B48-84D5-D57DFDF276BB}"/>
              </a:ext>
            </a:extLst>
          </p:cNvPr>
          <p:cNvSpPr txBox="1">
            <a:spLocks noChangeArrowheads="1"/>
          </p:cNvSpPr>
          <p:nvPr/>
        </p:nvSpPr>
        <p:spPr bwMode="auto">
          <a:xfrm>
            <a:off x="553849" y="149530"/>
            <a:ext cx="329715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600" b="1" dirty="0">
                <a:solidFill>
                  <a:srgbClr val="0432FF"/>
                </a:solidFill>
                <a:latin typeface="Candara" panose="020E0502030303020204" pitchFamily="34" charset="0"/>
              </a:rPr>
              <a:t>Palmetto Login Page</a:t>
            </a:r>
            <a:endParaRPr lang="en-US" altLang="en-US" sz="2600" dirty="0">
              <a:latin typeface="Candara" panose="020E0502030303020204" pitchFamily="34" charset="0"/>
            </a:endParaRPr>
          </a:p>
        </p:txBody>
      </p:sp>
      <p:sp>
        <p:nvSpPr>
          <p:cNvPr id="11" name="TextBox 19">
            <a:extLst>
              <a:ext uri="{FF2B5EF4-FFF2-40B4-BE49-F238E27FC236}">
                <a16:creationId xmlns:a16="http://schemas.microsoft.com/office/drawing/2014/main" id="{E459CDFB-C2A5-7043-AD59-2278A2CF2C5E}"/>
              </a:ext>
            </a:extLst>
          </p:cNvPr>
          <p:cNvSpPr txBox="1">
            <a:spLocks noChangeArrowheads="1"/>
          </p:cNvSpPr>
          <p:nvPr/>
        </p:nvSpPr>
        <p:spPr bwMode="auto">
          <a:xfrm>
            <a:off x="5727700" y="193675"/>
            <a:ext cx="2730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600" b="1" dirty="0">
                <a:solidFill>
                  <a:srgbClr val="0432FF"/>
                </a:solidFill>
                <a:latin typeface="Candara" panose="020E0502030303020204" pitchFamily="34" charset="0"/>
              </a:rPr>
              <a:t>TIEGCM Code</a:t>
            </a:r>
            <a:endParaRPr lang="en-US" altLang="en-US" sz="2600" dirty="0">
              <a:latin typeface="Candara" panose="020E0502030303020204" pitchFamily="34" charset="0"/>
            </a:endParaRPr>
          </a:p>
        </p:txBody>
      </p:sp>
    </p:spTree>
    <p:extLst>
      <p:ext uri="{BB962C8B-B14F-4D97-AF65-F5344CB8AC3E}">
        <p14:creationId xmlns:p14="http://schemas.microsoft.com/office/powerpoint/2010/main" val="243649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9E854C1-BB43-40B7-9D6B-470A8B197863}"/>
              </a:ext>
            </a:extLst>
          </p:cNvPr>
          <p:cNvGrpSpPr/>
          <p:nvPr/>
        </p:nvGrpSpPr>
        <p:grpSpPr>
          <a:xfrm>
            <a:off x="144065" y="211567"/>
            <a:ext cx="8890367" cy="3301839"/>
            <a:chOff x="538018" y="3181694"/>
            <a:chExt cx="8539655" cy="2319923"/>
          </a:xfrm>
        </p:grpSpPr>
        <p:sp>
          <p:nvSpPr>
            <p:cNvPr id="8" name="TextBox 7">
              <a:extLst>
                <a:ext uri="{FF2B5EF4-FFF2-40B4-BE49-F238E27FC236}">
                  <a16:creationId xmlns:a16="http://schemas.microsoft.com/office/drawing/2014/main" id="{9CE3D147-DA78-463F-8591-4567414E0AB8}"/>
                </a:ext>
              </a:extLst>
            </p:cNvPr>
            <p:cNvSpPr txBox="1"/>
            <p:nvPr/>
          </p:nvSpPr>
          <p:spPr>
            <a:xfrm>
              <a:off x="1177874" y="3181694"/>
              <a:ext cx="7899799" cy="410872"/>
            </a:xfrm>
            <a:prstGeom prst="rect">
              <a:avLst/>
            </a:prstGeom>
            <a:noFill/>
          </p:spPr>
          <p:txBody>
            <a:bodyPr wrap="square" rtlCol="0">
              <a:spAutoFit/>
            </a:bodyPr>
            <a:lstStyle/>
            <a:p>
              <a:r>
                <a:rPr lang="en-US" sz="3200" b="1" dirty="0">
                  <a:solidFill>
                    <a:srgbClr val="C00000"/>
                  </a:solidFill>
                </a:rPr>
                <a:t>Clemson Palmetto Supercomputer</a:t>
              </a:r>
            </a:p>
          </p:txBody>
        </p:sp>
        <p:pic>
          <p:nvPicPr>
            <p:cNvPr id="10" name="Picture 9">
              <a:extLst>
                <a:ext uri="{FF2B5EF4-FFF2-40B4-BE49-F238E27FC236}">
                  <a16:creationId xmlns:a16="http://schemas.microsoft.com/office/drawing/2014/main" id="{9762DF88-66D1-4F9C-A3A0-48C664C2A0FB}"/>
                </a:ext>
              </a:extLst>
            </p:cNvPr>
            <p:cNvPicPr>
              <a:picLocks noChangeAspect="1"/>
            </p:cNvPicPr>
            <p:nvPr/>
          </p:nvPicPr>
          <p:blipFill>
            <a:blip r:embed="rId3"/>
            <a:stretch>
              <a:fillRect/>
            </a:stretch>
          </p:blipFill>
          <p:spPr>
            <a:xfrm>
              <a:off x="538018" y="3889677"/>
              <a:ext cx="3236907" cy="1580663"/>
            </a:xfrm>
            <a:prstGeom prst="rect">
              <a:avLst/>
            </a:prstGeom>
          </p:spPr>
        </p:pic>
        <p:pic>
          <p:nvPicPr>
            <p:cNvPr id="11" name="Picture 10">
              <a:extLst>
                <a:ext uri="{FF2B5EF4-FFF2-40B4-BE49-F238E27FC236}">
                  <a16:creationId xmlns:a16="http://schemas.microsoft.com/office/drawing/2014/main" id="{9E3538D7-16F5-49A4-8295-603152707536}"/>
                </a:ext>
              </a:extLst>
            </p:cNvPr>
            <p:cNvPicPr>
              <a:picLocks noChangeAspect="1"/>
            </p:cNvPicPr>
            <p:nvPr/>
          </p:nvPicPr>
          <p:blipFill>
            <a:blip r:embed="rId4"/>
            <a:stretch>
              <a:fillRect/>
            </a:stretch>
          </p:blipFill>
          <p:spPr>
            <a:xfrm>
              <a:off x="3820103" y="3889673"/>
              <a:ext cx="3240189" cy="1580663"/>
            </a:xfrm>
            <a:prstGeom prst="rect">
              <a:avLst/>
            </a:prstGeom>
          </p:spPr>
        </p:pic>
        <p:sp>
          <p:nvSpPr>
            <p:cNvPr id="17" name="TextBox 16">
              <a:extLst>
                <a:ext uri="{FF2B5EF4-FFF2-40B4-BE49-F238E27FC236}">
                  <a16:creationId xmlns:a16="http://schemas.microsoft.com/office/drawing/2014/main" id="{946D37BA-3C53-4250-86CC-E183E39C0884}"/>
                </a:ext>
              </a:extLst>
            </p:cNvPr>
            <p:cNvSpPr txBox="1"/>
            <p:nvPr/>
          </p:nvSpPr>
          <p:spPr>
            <a:xfrm>
              <a:off x="7106801" y="3706754"/>
              <a:ext cx="1937736" cy="1794863"/>
            </a:xfrm>
            <a:prstGeom prst="rect">
              <a:avLst/>
            </a:prstGeom>
            <a:solidFill>
              <a:schemeClr val="accent6">
                <a:lumMod val="60000"/>
                <a:lumOff val="40000"/>
              </a:schemeClr>
            </a:solidFill>
          </p:spPr>
          <p:txBody>
            <a:bodyPr wrap="square" rtlCol="0">
              <a:spAutoFit/>
            </a:bodyPr>
            <a:lstStyle/>
            <a:p>
              <a:r>
                <a:rPr lang="en-US" sz="1600" b="1" dirty="0"/>
                <a:t>Community Models:</a:t>
              </a:r>
            </a:p>
            <a:p>
              <a:r>
                <a:rPr lang="en-US" sz="1600" b="1" dirty="0">
                  <a:solidFill>
                    <a:srgbClr val="2514FB"/>
                  </a:solidFill>
                </a:rPr>
                <a:t>CESM</a:t>
              </a:r>
            </a:p>
            <a:p>
              <a:r>
                <a:rPr lang="en-US" sz="1600" b="1" dirty="0">
                  <a:solidFill>
                    <a:srgbClr val="2514FB"/>
                  </a:solidFill>
                </a:rPr>
                <a:t>WACCM</a:t>
              </a:r>
            </a:p>
            <a:p>
              <a:r>
                <a:rPr lang="en-US" sz="1600" b="1" dirty="0">
                  <a:solidFill>
                    <a:srgbClr val="2514FB"/>
                  </a:solidFill>
                </a:rPr>
                <a:t>TIEGCM, </a:t>
              </a:r>
            </a:p>
            <a:p>
              <a:r>
                <a:rPr lang="en-US" sz="1600" b="1" dirty="0">
                  <a:solidFill>
                    <a:srgbClr val="2514FB"/>
                  </a:solidFill>
                </a:rPr>
                <a:t>TIMEGCM</a:t>
              </a:r>
            </a:p>
            <a:p>
              <a:r>
                <a:rPr lang="en-US" sz="1600" b="1" dirty="0"/>
                <a:t>Mechanistic Models:</a:t>
              </a:r>
            </a:p>
            <a:p>
              <a:r>
                <a:rPr lang="en-US" sz="1600" b="1" dirty="0">
                  <a:solidFill>
                    <a:srgbClr val="7030A0"/>
                  </a:solidFill>
                </a:rPr>
                <a:t>Gravity Wave Planetary Wave</a:t>
              </a:r>
            </a:p>
          </p:txBody>
        </p:sp>
      </p:grpSp>
      <p:pic>
        <p:nvPicPr>
          <p:cNvPr id="21" name="Picture 20">
            <a:extLst>
              <a:ext uri="{FF2B5EF4-FFF2-40B4-BE49-F238E27FC236}">
                <a16:creationId xmlns:a16="http://schemas.microsoft.com/office/drawing/2014/main" id="{EB60546D-129E-154F-ADA1-2D9CBFD1C717}"/>
              </a:ext>
            </a:extLst>
          </p:cNvPr>
          <p:cNvPicPr>
            <a:picLocks noChangeAspect="1"/>
          </p:cNvPicPr>
          <p:nvPr/>
        </p:nvPicPr>
        <p:blipFill>
          <a:blip r:embed="rId5"/>
          <a:stretch>
            <a:fillRect/>
          </a:stretch>
        </p:blipFill>
        <p:spPr>
          <a:xfrm>
            <a:off x="4343400" y="3718422"/>
            <a:ext cx="4028931" cy="2682378"/>
          </a:xfrm>
          <a:prstGeom prst="rect">
            <a:avLst/>
          </a:prstGeom>
        </p:spPr>
      </p:pic>
      <p:pic>
        <p:nvPicPr>
          <p:cNvPr id="22" name="Picture 21">
            <a:extLst>
              <a:ext uri="{FF2B5EF4-FFF2-40B4-BE49-F238E27FC236}">
                <a16:creationId xmlns:a16="http://schemas.microsoft.com/office/drawing/2014/main" id="{EEDAEA49-B8D1-F444-945F-898EA0BA0D77}"/>
              </a:ext>
            </a:extLst>
          </p:cNvPr>
          <p:cNvPicPr>
            <a:picLocks noChangeAspect="1"/>
          </p:cNvPicPr>
          <p:nvPr/>
        </p:nvPicPr>
        <p:blipFill>
          <a:blip r:embed="rId6"/>
          <a:stretch>
            <a:fillRect/>
          </a:stretch>
        </p:blipFill>
        <p:spPr>
          <a:xfrm>
            <a:off x="457201" y="3657601"/>
            <a:ext cx="3657599" cy="2743199"/>
          </a:xfrm>
          <a:prstGeom prst="rect">
            <a:avLst/>
          </a:prstGeom>
        </p:spPr>
      </p:pic>
    </p:spTree>
    <p:extLst>
      <p:ext uri="{BB962C8B-B14F-4D97-AF65-F5344CB8AC3E}">
        <p14:creationId xmlns:p14="http://schemas.microsoft.com/office/powerpoint/2010/main" val="14741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9CB610-F23E-DD4F-B5E9-76347B94F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076" y="609600"/>
            <a:ext cx="3155513" cy="2366635"/>
          </a:xfrm>
          <a:prstGeom prst="rect">
            <a:avLst/>
          </a:prstGeom>
        </p:spPr>
      </p:pic>
      <p:pic>
        <p:nvPicPr>
          <p:cNvPr id="3" name="Picture 2">
            <a:extLst>
              <a:ext uri="{FF2B5EF4-FFF2-40B4-BE49-F238E27FC236}">
                <a16:creationId xmlns:a16="http://schemas.microsoft.com/office/drawing/2014/main" id="{E49BCB3E-A92D-E348-82DC-3016D39B9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072" y="609600"/>
            <a:ext cx="3155514" cy="2366635"/>
          </a:xfrm>
          <a:prstGeom prst="rect">
            <a:avLst/>
          </a:prstGeom>
        </p:spPr>
      </p:pic>
      <p:pic>
        <p:nvPicPr>
          <p:cNvPr id="4" name="Picture 3">
            <a:extLst>
              <a:ext uri="{FF2B5EF4-FFF2-40B4-BE49-F238E27FC236}">
                <a16:creationId xmlns:a16="http://schemas.microsoft.com/office/drawing/2014/main" id="{7D910425-7442-8843-82D3-7A97F0373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71" y="4038600"/>
            <a:ext cx="3051024" cy="2288268"/>
          </a:xfrm>
          <a:prstGeom prst="rect">
            <a:avLst/>
          </a:prstGeom>
        </p:spPr>
      </p:pic>
      <p:pic>
        <p:nvPicPr>
          <p:cNvPr id="5" name="Picture 4">
            <a:extLst>
              <a:ext uri="{FF2B5EF4-FFF2-40B4-BE49-F238E27FC236}">
                <a16:creationId xmlns:a16="http://schemas.microsoft.com/office/drawing/2014/main" id="{C0EB19C9-CC48-5E4C-B5A3-EF334AB01A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996" y="3793055"/>
            <a:ext cx="2256007" cy="3008008"/>
          </a:xfrm>
          <a:prstGeom prst="rect">
            <a:avLst/>
          </a:prstGeom>
        </p:spPr>
      </p:pic>
      <p:pic>
        <p:nvPicPr>
          <p:cNvPr id="6" name="Picture 5">
            <a:extLst>
              <a:ext uri="{FF2B5EF4-FFF2-40B4-BE49-F238E27FC236}">
                <a16:creationId xmlns:a16="http://schemas.microsoft.com/office/drawing/2014/main" id="{DC275920-6A24-EF42-B907-EAA34AB957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3104" y="4158187"/>
            <a:ext cx="3051025" cy="2288268"/>
          </a:xfrm>
          <a:prstGeom prst="rect">
            <a:avLst/>
          </a:prstGeom>
        </p:spPr>
      </p:pic>
      <p:sp>
        <p:nvSpPr>
          <p:cNvPr id="7" name="TextBox 6">
            <a:extLst>
              <a:ext uri="{FF2B5EF4-FFF2-40B4-BE49-F238E27FC236}">
                <a16:creationId xmlns:a16="http://schemas.microsoft.com/office/drawing/2014/main" id="{4A450B2F-27B9-D146-81D9-DC79B3BB8E97}"/>
              </a:ext>
            </a:extLst>
          </p:cNvPr>
          <p:cNvSpPr txBox="1"/>
          <p:nvPr/>
        </p:nvSpPr>
        <p:spPr>
          <a:xfrm>
            <a:off x="2006510" y="118254"/>
            <a:ext cx="6719124" cy="523219"/>
          </a:xfrm>
          <a:prstGeom prst="rect">
            <a:avLst/>
          </a:prstGeom>
          <a:noFill/>
        </p:spPr>
        <p:txBody>
          <a:bodyPr wrap="square" rtlCol="0">
            <a:spAutoFit/>
          </a:bodyPr>
          <a:lstStyle/>
          <a:p>
            <a:r>
              <a:rPr lang="en-US" sz="2800" b="1" dirty="0">
                <a:solidFill>
                  <a:srgbClr val="C00000"/>
                </a:solidFill>
              </a:rPr>
              <a:t>NCAR Cheyenne Supercomputer</a:t>
            </a:r>
          </a:p>
        </p:txBody>
      </p:sp>
      <p:sp>
        <p:nvSpPr>
          <p:cNvPr id="8" name="TextBox 7">
            <a:extLst>
              <a:ext uri="{FF2B5EF4-FFF2-40B4-BE49-F238E27FC236}">
                <a16:creationId xmlns:a16="http://schemas.microsoft.com/office/drawing/2014/main" id="{8DD8155B-C8B5-2C47-AD4E-E25B44F457E7}"/>
              </a:ext>
            </a:extLst>
          </p:cNvPr>
          <p:cNvSpPr txBox="1"/>
          <p:nvPr/>
        </p:nvSpPr>
        <p:spPr>
          <a:xfrm>
            <a:off x="0" y="1371600"/>
            <a:ext cx="1846639" cy="769441"/>
          </a:xfrm>
          <a:prstGeom prst="rect">
            <a:avLst/>
          </a:prstGeom>
          <a:solidFill>
            <a:schemeClr val="accent6">
              <a:lumMod val="60000"/>
              <a:lumOff val="40000"/>
            </a:schemeClr>
          </a:solidFill>
        </p:spPr>
        <p:txBody>
          <a:bodyPr wrap="square" rtlCol="0">
            <a:spAutoFit/>
          </a:bodyPr>
          <a:lstStyle/>
          <a:p>
            <a:pPr algn="ctr"/>
            <a:r>
              <a:rPr lang="en-US" sz="2200" b="1" dirty="0">
                <a:latin typeface="+mn-lt"/>
              </a:rPr>
              <a:t>Computing </a:t>
            </a:r>
          </a:p>
          <a:p>
            <a:pPr algn="ctr"/>
            <a:r>
              <a:rPr lang="en-US" sz="2200" b="1" dirty="0">
                <a:latin typeface="+mn-lt"/>
              </a:rPr>
              <a:t>Units</a:t>
            </a:r>
          </a:p>
        </p:txBody>
      </p:sp>
      <p:sp>
        <p:nvSpPr>
          <p:cNvPr id="9" name="TextBox 8">
            <a:extLst>
              <a:ext uri="{FF2B5EF4-FFF2-40B4-BE49-F238E27FC236}">
                <a16:creationId xmlns:a16="http://schemas.microsoft.com/office/drawing/2014/main" id="{4747C0EA-9112-EF4B-A459-5B6C37D1DEB5}"/>
              </a:ext>
            </a:extLst>
          </p:cNvPr>
          <p:cNvSpPr txBox="1"/>
          <p:nvPr/>
        </p:nvSpPr>
        <p:spPr>
          <a:xfrm>
            <a:off x="762064" y="3192959"/>
            <a:ext cx="1846638" cy="769441"/>
          </a:xfrm>
          <a:prstGeom prst="rect">
            <a:avLst/>
          </a:prstGeom>
          <a:solidFill>
            <a:schemeClr val="accent6">
              <a:lumMod val="60000"/>
              <a:lumOff val="40000"/>
            </a:schemeClr>
          </a:solidFill>
        </p:spPr>
        <p:txBody>
          <a:bodyPr wrap="square" rtlCol="0">
            <a:spAutoFit/>
          </a:bodyPr>
          <a:lstStyle/>
          <a:p>
            <a:pPr algn="ctr"/>
            <a:r>
              <a:rPr lang="en-US" sz="2200" b="1" dirty="0">
                <a:latin typeface="+mn-lt"/>
              </a:rPr>
              <a:t>Storage </a:t>
            </a:r>
          </a:p>
          <a:p>
            <a:pPr algn="ctr"/>
            <a:r>
              <a:rPr lang="en-US" sz="2200" b="1" dirty="0">
                <a:latin typeface="+mn-lt"/>
              </a:rPr>
              <a:t>Units</a:t>
            </a:r>
          </a:p>
        </p:txBody>
      </p:sp>
      <p:sp>
        <p:nvSpPr>
          <p:cNvPr id="10" name="TextBox 9">
            <a:extLst>
              <a:ext uri="{FF2B5EF4-FFF2-40B4-BE49-F238E27FC236}">
                <a16:creationId xmlns:a16="http://schemas.microsoft.com/office/drawing/2014/main" id="{E8A203E9-AF34-E842-B215-52033C4E8D80}"/>
              </a:ext>
            </a:extLst>
          </p:cNvPr>
          <p:cNvSpPr txBox="1"/>
          <p:nvPr/>
        </p:nvSpPr>
        <p:spPr>
          <a:xfrm>
            <a:off x="3406174" y="2962297"/>
            <a:ext cx="2331652" cy="769441"/>
          </a:xfrm>
          <a:prstGeom prst="rect">
            <a:avLst/>
          </a:prstGeom>
          <a:solidFill>
            <a:schemeClr val="accent6">
              <a:lumMod val="60000"/>
              <a:lumOff val="40000"/>
            </a:schemeClr>
          </a:solidFill>
        </p:spPr>
        <p:txBody>
          <a:bodyPr wrap="square" rtlCol="0">
            <a:spAutoFit/>
          </a:bodyPr>
          <a:lstStyle/>
          <a:p>
            <a:pPr algn="ctr"/>
            <a:r>
              <a:rPr lang="en-US" sz="2200" b="1" dirty="0">
                <a:latin typeface="+mn-lt"/>
              </a:rPr>
              <a:t>Cooling System</a:t>
            </a:r>
          </a:p>
        </p:txBody>
      </p:sp>
      <p:sp>
        <p:nvSpPr>
          <p:cNvPr id="11" name="TextBox 10">
            <a:extLst>
              <a:ext uri="{FF2B5EF4-FFF2-40B4-BE49-F238E27FC236}">
                <a16:creationId xmlns:a16="http://schemas.microsoft.com/office/drawing/2014/main" id="{8C87430F-D2A3-B548-BABF-36A1E9EE89EA}"/>
              </a:ext>
            </a:extLst>
          </p:cNvPr>
          <p:cNvSpPr txBox="1"/>
          <p:nvPr/>
        </p:nvSpPr>
        <p:spPr>
          <a:xfrm>
            <a:off x="6292790" y="3173400"/>
            <a:ext cx="2331652" cy="769441"/>
          </a:xfrm>
          <a:prstGeom prst="rect">
            <a:avLst/>
          </a:prstGeom>
          <a:solidFill>
            <a:schemeClr val="accent6">
              <a:lumMod val="60000"/>
              <a:lumOff val="40000"/>
            </a:schemeClr>
          </a:solidFill>
        </p:spPr>
        <p:txBody>
          <a:bodyPr wrap="square" rtlCol="0">
            <a:spAutoFit/>
          </a:bodyPr>
          <a:lstStyle/>
          <a:p>
            <a:pPr algn="ctr"/>
            <a:r>
              <a:rPr lang="en-US" sz="2200" b="1" dirty="0">
                <a:latin typeface="+mn-lt"/>
              </a:rPr>
              <a:t>Monitor</a:t>
            </a:r>
          </a:p>
          <a:p>
            <a:pPr algn="ctr"/>
            <a:r>
              <a:rPr lang="en-US" sz="2200" b="1" dirty="0">
                <a:latin typeface="+mn-lt"/>
              </a:rPr>
              <a:t>Room</a:t>
            </a:r>
          </a:p>
        </p:txBody>
      </p:sp>
    </p:spTree>
    <p:extLst>
      <p:ext uri="{BB962C8B-B14F-4D97-AF65-F5344CB8AC3E}">
        <p14:creationId xmlns:p14="http://schemas.microsoft.com/office/powerpoint/2010/main" val="3037520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polar_neutral.mp4">
            <a:hlinkClick r:id="" action="ppaction://media"/>
            <a:extLst>
              <a:ext uri="{FF2B5EF4-FFF2-40B4-BE49-F238E27FC236}">
                <a16:creationId xmlns:a16="http://schemas.microsoft.com/office/drawing/2014/main" id="{90BF89BE-E072-0F4E-9B0F-2AE8C05C57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89593" y="0"/>
            <a:ext cx="5032375" cy="6858000"/>
          </a:xfrm>
          <a:prstGeom prst="rect">
            <a:avLst/>
          </a:prstGeom>
        </p:spPr>
      </p:pic>
      <p:sp>
        <p:nvSpPr>
          <p:cNvPr id="3" name="TextBox 19">
            <a:extLst>
              <a:ext uri="{FF2B5EF4-FFF2-40B4-BE49-F238E27FC236}">
                <a16:creationId xmlns:a16="http://schemas.microsoft.com/office/drawing/2014/main" id="{41C95FFF-6224-3E45-B302-119F21890F91}"/>
              </a:ext>
            </a:extLst>
          </p:cNvPr>
          <p:cNvSpPr txBox="1">
            <a:spLocks noChangeArrowheads="1"/>
          </p:cNvSpPr>
          <p:nvPr/>
        </p:nvSpPr>
        <p:spPr bwMode="auto">
          <a:xfrm>
            <a:off x="683202" y="14847"/>
            <a:ext cx="2250831"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FontTx/>
              <a:buNone/>
            </a:pPr>
            <a:r>
              <a:rPr lang="en-US" altLang="en-US" sz="2600" b="1" dirty="0">
                <a:solidFill>
                  <a:srgbClr val="0432FF"/>
                </a:solidFill>
                <a:latin typeface="Candara" panose="020E0502030303020204" pitchFamily="34" charset="0"/>
              </a:rPr>
              <a:t>TIEGCM Simulation of </a:t>
            </a:r>
          </a:p>
          <a:p>
            <a:pPr algn="ctr">
              <a:spcBef>
                <a:spcPct val="0"/>
              </a:spcBef>
              <a:buFontTx/>
              <a:buNone/>
            </a:pPr>
            <a:r>
              <a:rPr lang="en-US" altLang="en-US" sz="2600" b="1" dirty="0">
                <a:solidFill>
                  <a:srgbClr val="0432FF"/>
                </a:solidFill>
                <a:latin typeface="Candara" panose="020E0502030303020204" pitchFamily="34" charset="0"/>
              </a:rPr>
              <a:t>Space Storm</a:t>
            </a:r>
            <a:endParaRPr lang="en-US" altLang="en-US" sz="2600" dirty="0">
              <a:latin typeface="Candara" panose="020E0502030303020204" pitchFamily="34" charset="0"/>
            </a:endParaRPr>
          </a:p>
        </p:txBody>
      </p:sp>
      <p:grpSp>
        <p:nvGrpSpPr>
          <p:cNvPr id="4" name="Group 3">
            <a:extLst>
              <a:ext uri="{FF2B5EF4-FFF2-40B4-BE49-F238E27FC236}">
                <a16:creationId xmlns:a16="http://schemas.microsoft.com/office/drawing/2014/main" id="{50EB0DA4-AB9E-FA42-8B17-0CD82F0AEC5B}"/>
              </a:ext>
            </a:extLst>
          </p:cNvPr>
          <p:cNvGrpSpPr/>
          <p:nvPr/>
        </p:nvGrpSpPr>
        <p:grpSpPr>
          <a:xfrm>
            <a:off x="139370" y="1292662"/>
            <a:ext cx="5817585" cy="5440535"/>
            <a:chOff x="3326415" y="2394631"/>
            <a:chExt cx="5817585" cy="5440535"/>
          </a:xfrm>
        </p:grpSpPr>
        <p:pic>
          <p:nvPicPr>
            <p:cNvPr id="5" name="Picture 4">
              <a:extLst>
                <a:ext uri="{FF2B5EF4-FFF2-40B4-BE49-F238E27FC236}">
                  <a16:creationId xmlns:a16="http://schemas.microsoft.com/office/drawing/2014/main" id="{0E4B471B-2709-FE42-A245-95DC55AC40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6415" y="2394631"/>
              <a:ext cx="3117449" cy="3686209"/>
            </a:xfrm>
            <a:prstGeom prst="rect">
              <a:avLst/>
            </a:prstGeom>
          </p:spPr>
        </p:pic>
        <p:sp>
          <p:nvSpPr>
            <p:cNvPr id="6" name="TextBox 5">
              <a:extLst>
                <a:ext uri="{FF2B5EF4-FFF2-40B4-BE49-F238E27FC236}">
                  <a16:creationId xmlns:a16="http://schemas.microsoft.com/office/drawing/2014/main" id="{8788D4B4-79D4-9543-89BC-3E4A072897F7}"/>
                </a:ext>
              </a:extLst>
            </p:cNvPr>
            <p:cNvSpPr txBox="1"/>
            <p:nvPr/>
          </p:nvSpPr>
          <p:spPr>
            <a:xfrm>
              <a:off x="6498651" y="4957822"/>
              <a:ext cx="2645349" cy="369332"/>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97D5B6E2-77D6-8340-8EC0-7FEDC37E8580}"/>
                </a:ext>
              </a:extLst>
            </p:cNvPr>
            <p:cNvPicPr>
              <a:picLocks noChangeAspect="1"/>
            </p:cNvPicPr>
            <p:nvPr/>
          </p:nvPicPr>
          <p:blipFill>
            <a:blip r:embed="rId7"/>
            <a:stretch>
              <a:fillRect/>
            </a:stretch>
          </p:blipFill>
          <p:spPr>
            <a:xfrm>
              <a:off x="3696836" y="6080840"/>
              <a:ext cx="2645349" cy="1754326"/>
            </a:xfrm>
            <a:prstGeom prst="rect">
              <a:avLst/>
            </a:prstGeom>
          </p:spPr>
        </p:pic>
        <p:sp>
          <p:nvSpPr>
            <p:cNvPr id="8" name="TextBox 7">
              <a:extLst>
                <a:ext uri="{FF2B5EF4-FFF2-40B4-BE49-F238E27FC236}">
                  <a16:creationId xmlns:a16="http://schemas.microsoft.com/office/drawing/2014/main" id="{940F0D04-C63D-4149-894A-8E58837D1082}"/>
                </a:ext>
              </a:extLst>
            </p:cNvPr>
            <p:cNvSpPr txBox="1"/>
            <p:nvPr/>
          </p:nvSpPr>
          <p:spPr>
            <a:xfrm>
              <a:off x="4085546" y="7465834"/>
              <a:ext cx="2433887" cy="369332"/>
            </a:xfrm>
            <a:prstGeom prst="rect">
              <a:avLst/>
            </a:prstGeom>
            <a:noFill/>
          </p:spPr>
          <p:txBody>
            <a:bodyPr wrap="square" rtlCol="0">
              <a:spAutoFit/>
            </a:bodyPr>
            <a:lstStyle/>
            <a:p>
              <a:r>
                <a:rPr lang="en-US" sz="1800" dirty="0">
                  <a:solidFill>
                    <a:srgbClr val="FFFF00"/>
                  </a:solidFill>
                </a:rPr>
                <a:t>by </a:t>
              </a:r>
              <a:r>
                <a:rPr lang="en-US" sz="1800" dirty="0" err="1">
                  <a:solidFill>
                    <a:srgbClr val="FFFF00"/>
                  </a:solidFill>
                </a:rPr>
                <a:t>Zhibin</a:t>
              </a:r>
              <a:r>
                <a:rPr lang="en-US" sz="1800" dirty="0">
                  <a:solidFill>
                    <a:srgbClr val="FFFF00"/>
                  </a:solidFill>
                </a:rPr>
                <a:t> Yu</a:t>
              </a:r>
            </a:p>
          </p:txBody>
        </p:sp>
      </p:grpSp>
    </p:spTree>
    <p:extLst>
      <p:ext uri="{BB962C8B-B14F-4D97-AF65-F5344CB8AC3E}">
        <p14:creationId xmlns:p14="http://schemas.microsoft.com/office/powerpoint/2010/main" val="99486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FBB47D-C92A-8441-BECC-5C60574BA076}"/>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4B0167D7-F8ED-F24E-98BD-688053AE9BC8}"/>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26E1B473-BC45-FB43-8019-E56154C2D2F0}"/>
              </a:ext>
            </a:extLst>
          </p:cNvPr>
          <p:cNvSpPr>
            <a:spLocks noGrp="1"/>
          </p:cNvSpPr>
          <p:nvPr>
            <p:ph type="sldNum" sz="quarter" idx="12"/>
          </p:nvPr>
        </p:nvSpPr>
        <p:spPr/>
        <p:txBody>
          <a:bodyPr/>
          <a:lstStyle/>
          <a:p>
            <a:fld id="{B91A729D-F1A8-6B45-A5E7-FDC85B8DA35C}" type="slidenum">
              <a:rPr lang="en-US" smtClean="0"/>
              <a:pPr/>
              <a:t>3</a:t>
            </a:fld>
            <a:endParaRPr lang="en-US"/>
          </a:p>
        </p:txBody>
      </p:sp>
      <p:sp>
        <p:nvSpPr>
          <p:cNvPr id="5" name="Title 1">
            <a:extLst>
              <a:ext uri="{FF2B5EF4-FFF2-40B4-BE49-F238E27FC236}">
                <a16:creationId xmlns:a16="http://schemas.microsoft.com/office/drawing/2014/main" id="{A8D6E476-AF7D-274F-B3FA-C5756710645E}"/>
              </a:ext>
            </a:extLst>
          </p:cNvPr>
          <p:cNvSpPr txBox="1">
            <a:spLocks/>
          </p:cNvSpPr>
          <p:nvPr/>
        </p:nvSpPr>
        <p:spPr>
          <a:xfrm>
            <a:off x="1563624" y="173961"/>
            <a:ext cx="6016752" cy="588039"/>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latin typeface="Copperplate" panose="02000504000000020004" pitchFamily="2" charset="77"/>
              </a:rPr>
              <a:t>Atmospheric Models</a:t>
            </a:r>
          </a:p>
        </p:txBody>
      </p:sp>
      <p:sp>
        <p:nvSpPr>
          <p:cNvPr id="6" name="Content Placeholder 5">
            <a:extLst>
              <a:ext uri="{FF2B5EF4-FFF2-40B4-BE49-F238E27FC236}">
                <a16:creationId xmlns:a16="http://schemas.microsoft.com/office/drawing/2014/main" id="{24C72480-987B-1E49-B56A-04099681E39D}"/>
              </a:ext>
            </a:extLst>
          </p:cNvPr>
          <p:cNvSpPr txBox="1">
            <a:spLocks/>
          </p:cNvSpPr>
          <p:nvPr/>
        </p:nvSpPr>
        <p:spPr>
          <a:xfrm>
            <a:off x="332232" y="899837"/>
            <a:ext cx="8503920" cy="5348563"/>
          </a:xfrm>
          <a:prstGeom prst="rect">
            <a:avLst/>
          </a:prstGeom>
        </p:spPr>
        <p:txBody>
          <a:bodyPr>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fontAlgn="auto">
              <a:spcAft>
                <a:spcPts val="0"/>
              </a:spcAft>
            </a:pPr>
            <a:r>
              <a:rPr lang="en-US" sz="2100" b="1" dirty="0">
                <a:solidFill>
                  <a:srgbClr val="C00000"/>
                </a:solidFill>
              </a:rPr>
              <a:t>Empirical</a:t>
            </a:r>
            <a:r>
              <a:rPr lang="en-US" sz="2000" b="1" dirty="0">
                <a:solidFill>
                  <a:srgbClr val="C00000"/>
                </a:solidFill>
              </a:rPr>
              <a:t> Models (data based, mathematical, statistical)</a:t>
            </a:r>
          </a:p>
          <a:p>
            <a:pPr marL="0" indent="0" fontAlgn="auto">
              <a:spcAft>
                <a:spcPts val="0"/>
              </a:spcAft>
              <a:buFont typeface="Wingdings 2"/>
              <a:buNone/>
            </a:pPr>
            <a:r>
              <a:rPr lang="en-US" sz="1900" dirty="0">
                <a:solidFill>
                  <a:srgbClr val="020000"/>
                </a:solidFill>
              </a:rPr>
              <a:t>	</a:t>
            </a:r>
            <a:r>
              <a:rPr lang="en-US" sz="1900" dirty="0">
                <a:solidFill>
                  <a:srgbClr val="0E7B04"/>
                </a:solidFill>
              </a:rPr>
              <a:t>Good for climatology and background atmosphere</a:t>
            </a:r>
          </a:p>
          <a:p>
            <a:pPr marL="0" indent="0" fontAlgn="auto">
              <a:spcAft>
                <a:spcPts val="0"/>
              </a:spcAft>
              <a:buFont typeface="Wingdings 2"/>
              <a:buNone/>
            </a:pPr>
            <a:r>
              <a:rPr lang="en-US" sz="1900" dirty="0">
                <a:solidFill>
                  <a:srgbClr val="020000"/>
                </a:solidFill>
              </a:rPr>
              <a:t>	NRLMSIS, IRI, HWM</a:t>
            </a:r>
          </a:p>
          <a:p>
            <a:pPr marL="0" indent="0" fontAlgn="auto">
              <a:spcAft>
                <a:spcPts val="0"/>
              </a:spcAft>
              <a:buFont typeface="Wingdings 2"/>
              <a:buNone/>
            </a:pPr>
            <a:endParaRPr lang="en-US" sz="1900" dirty="0">
              <a:solidFill>
                <a:srgbClr val="020000"/>
              </a:solidFill>
            </a:endParaRPr>
          </a:p>
          <a:p>
            <a:pPr fontAlgn="auto">
              <a:spcAft>
                <a:spcPts val="0"/>
              </a:spcAft>
            </a:pPr>
            <a:r>
              <a:rPr lang="en-US" sz="2100" b="1" dirty="0">
                <a:solidFill>
                  <a:srgbClr val="C00000"/>
                </a:solidFill>
              </a:rPr>
              <a:t>Physics</a:t>
            </a:r>
            <a:r>
              <a:rPr lang="en-US" sz="2200" b="1" dirty="0">
                <a:solidFill>
                  <a:srgbClr val="C00000"/>
                </a:solidFill>
              </a:rPr>
              <a:t> Models (physical models)</a:t>
            </a:r>
          </a:p>
          <a:p>
            <a:pPr fontAlgn="auto">
              <a:spcAft>
                <a:spcPts val="0"/>
              </a:spcAft>
              <a:buFont typeface="Courier New" panose="02070309020205020404" pitchFamily="49" charset="0"/>
              <a:buChar char="o"/>
            </a:pPr>
            <a:r>
              <a:rPr lang="en-US" sz="1900" dirty="0">
                <a:solidFill>
                  <a:srgbClr val="020000"/>
                </a:solidFill>
              </a:rPr>
              <a:t>           </a:t>
            </a:r>
            <a:r>
              <a:rPr lang="en-US" sz="1900" b="1" dirty="0">
                <a:solidFill>
                  <a:srgbClr val="020000"/>
                </a:solidFill>
              </a:rPr>
              <a:t>Steady-state (</a:t>
            </a:r>
            <a:r>
              <a:rPr lang="en-US" sz="1900" b="1" dirty="0">
                <a:solidFill>
                  <a:srgbClr val="0E7B04"/>
                </a:solidFill>
              </a:rPr>
              <a:t>external forcing </a:t>
            </a:r>
            <a:r>
              <a:rPr lang="en-US" sz="1900" b="1" dirty="0">
                <a:solidFill>
                  <a:srgbClr val="020000"/>
                </a:solidFill>
              </a:rPr>
              <a:t>or </a:t>
            </a:r>
            <a:r>
              <a:rPr lang="en-US" sz="1900" b="1" dirty="0">
                <a:solidFill>
                  <a:srgbClr val="0070C0"/>
                </a:solidFill>
              </a:rPr>
              <a:t>boundary condition</a:t>
            </a:r>
            <a:r>
              <a:rPr lang="en-US" sz="1900" b="1" dirty="0">
                <a:solidFill>
                  <a:srgbClr val="020000"/>
                </a:solidFill>
              </a:rPr>
              <a:t>)</a:t>
            </a:r>
          </a:p>
          <a:p>
            <a:pPr marL="0" indent="0" fontAlgn="auto">
              <a:spcAft>
                <a:spcPts val="0"/>
              </a:spcAft>
              <a:buFont typeface="Wingdings 2"/>
              <a:buNone/>
            </a:pPr>
            <a:r>
              <a:rPr lang="en-US" sz="1900" dirty="0">
                <a:solidFill>
                  <a:srgbClr val="020000"/>
                </a:solidFill>
              </a:rPr>
              <a:t>	</a:t>
            </a:r>
            <a:r>
              <a:rPr lang="en-US" sz="1900" dirty="0">
                <a:solidFill>
                  <a:srgbClr val="0E7B04"/>
                </a:solidFill>
              </a:rPr>
              <a:t>GSWM, CTMT, </a:t>
            </a:r>
            <a:r>
              <a:rPr lang="en-US" sz="1900" dirty="0">
                <a:solidFill>
                  <a:srgbClr val="0070C0"/>
                </a:solidFill>
              </a:rPr>
              <a:t>Stationary Planetary Waves (week of Nov 17, 19)</a:t>
            </a:r>
          </a:p>
          <a:p>
            <a:pPr fontAlgn="auto">
              <a:spcAft>
                <a:spcPts val="0"/>
              </a:spcAft>
              <a:buFont typeface="Courier New" panose="02070309020205020404" pitchFamily="49" charset="0"/>
              <a:buChar char="o"/>
            </a:pPr>
            <a:r>
              <a:rPr lang="en-US" sz="1900" dirty="0">
                <a:solidFill>
                  <a:srgbClr val="020000"/>
                </a:solidFill>
              </a:rPr>
              <a:t>           </a:t>
            </a:r>
            <a:r>
              <a:rPr lang="en-US" sz="1900" b="1" dirty="0">
                <a:solidFill>
                  <a:srgbClr val="7030A0"/>
                </a:solidFill>
              </a:rPr>
              <a:t>Time-evolving (initial condition) </a:t>
            </a:r>
          </a:p>
          <a:p>
            <a:pPr marL="0" indent="0" fontAlgn="auto">
              <a:spcAft>
                <a:spcPts val="0"/>
              </a:spcAft>
              <a:buFont typeface="Wingdings 2"/>
              <a:buNone/>
            </a:pPr>
            <a:r>
              <a:rPr lang="en-US" sz="1900" dirty="0">
                <a:solidFill>
                  <a:srgbClr val="020000"/>
                </a:solidFill>
              </a:rPr>
              <a:t>	General circulation models (TIEGCM, CESM, KMCM, </a:t>
            </a:r>
            <a:r>
              <a:rPr lang="en-US" sz="1900" dirty="0" err="1">
                <a:solidFill>
                  <a:srgbClr val="020000"/>
                </a:solidFill>
              </a:rPr>
              <a:t>CTIPe</a:t>
            </a:r>
            <a:r>
              <a:rPr lang="en-US" sz="1900" dirty="0">
                <a:solidFill>
                  <a:srgbClr val="020000"/>
                </a:solidFill>
              </a:rPr>
              <a:t>)</a:t>
            </a:r>
          </a:p>
          <a:p>
            <a:pPr marL="0" indent="0" fontAlgn="auto">
              <a:spcAft>
                <a:spcPts val="0"/>
              </a:spcAft>
              <a:buFont typeface="Wingdings 2"/>
              <a:buNone/>
            </a:pPr>
            <a:r>
              <a:rPr lang="en-US" sz="1900" dirty="0">
                <a:solidFill>
                  <a:srgbClr val="020000"/>
                </a:solidFill>
              </a:rPr>
              <a:t>	</a:t>
            </a:r>
            <a:r>
              <a:rPr lang="en-US" sz="1900" dirty="0">
                <a:solidFill>
                  <a:srgbClr val="0070C0"/>
                </a:solidFill>
              </a:rPr>
              <a:t>Barotropic/baroclinic planetary wave model (week of Nov 17, 19)</a:t>
            </a:r>
          </a:p>
          <a:p>
            <a:pPr marL="0" indent="0" fontAlgn="auto">
              <a:spcAft>
                <a:spcPts val="0"/>
              </a:spcAft>
              <a:buFont typeface="Wingdings 2"/>
              <a:buNone/>
            </a:pPr>
            <a:r>
              <a:rPr lang="en-US" sz="1900" dirty="0">
                <a:solidFill>
                  <a:srgbClr val="020000"/>
                </a:solidFill>
              </a:rPr>
              <a:t>	Gravity wave models (MAGIC)</a:t>
            </a:r>
          </a:p>
          <a:p>
            <a:pPr marL="0" indent="0" fontAlgn="auto">
              <a:spcAft>
                <a:spcPts val="0"/>
              </a:spcAft>
              <a:buFont typeface="Wingdings 2"/>
              <a:buNone/>
            </a:pPr>
            <a:endParaRPr lang="en-US" sz="1900" dirty="0">
              <a:solidFill>
                <a:srgbClr val="020000"/>
              </a:solidFill>
            </a:endParaRPr>
          </a:p>
          <a:p>
            <a:pPr fontAlgn="auto">
              <a:spcAft>
                <a:spcPts val="0"/>
              </a:spcAft>
            </a:pPr>
            <a:r>
              <a:rPr lang="en-US" sz="2100" b="1" dirty="0">
                <a:solidFill>
                  <a:srgbClr val="C00000"/>
                </a:solidFill>
              </a:rPr>
              <a:t>Data Assimilative Models</a:t>
            </a:r>
          </a:p>
          <a:p>
            <a:pPr marL="274320" lvl="1" indent="0" fontAlgn="auto">
              <a:spcAft>
                <a:spcPts val="0"/>
              </a:spcAft>
              <a:buFont typeface="Wingdings"/>
              <a:buNone/>
            </a:pPr>
            <a:r>
              <a:rPr lang="en-US" sz="1900" dirty="0">
                <a:solidFill>
                  <a:srgbClr val="020000"/>
                </a:solidFill>
              </a:rPr>
              <a:t>	Underlying Physics models + data assimilation</a:t>
            </a:r>
          </a:p>
          <a:p>
            <a:pPr marL="274320" lvl="1" indent="0" fontAlgn="auto">
              <a:spcAft>
                <a:spcPts val="0"/>
              </a:spcAft>
              <a:buFont typeface="Wingdings"/>
              <a:buNone/>
            </a:pPr>
            <a:r>
              <a:rPr lang="en-US" sz="1900" dirty="0">
                <a:solidFill>
                  <a:srgbClr val="020000"/>
                </a:solidFill>
              </a:rPr>
              <a:t>	WACCM-DART, ECMWF, MERRA</a:t>
            </a:r>
          </a:p>
        </p:txBody>
      </p:sp>
    </p:spTree>
    <p:extLst>
      <p:ext uri="{BB962C8B-B14F-4D97-AF65-F5344CB8AC3E}">
        <p14:creationId xmlns:p14="http://schemas.microsoft.com/office/powerpoint/2010/main" val="2032508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4E87E55-8061-6848-8E08-EDF38C7441CD}"/>
              </a:ext>
            </a:extLst>
          </p:cNvPr>
          <p:cNvSpPr>
            <a:spLocks noGrp="1"/>
          </p:cNvSpPr>
          <p:nvPr>
            <p:ph type="dt" sz="half" idx="10"/>
          </p:nvPr>
        </p:nvSpPr>
        <p:spPr/>
        <p:txBody>
          <a:bodyPr/>
          <a:lstStyle/>
          <a:p>
            <a:pPr>
              <a:defRPr/>
            </a:pPr>
            <a:r>
              <a:rPr lang="en-US"/>
              <a:t>10/22/20</a:t>
            </a:r>
          </a:p>
        </p:txBody>
      </p:sp>
      <p:sp>
        <p:nvSpPr>
          <p:cNvPr id="4" name="Footer Placeholder 3">
            <a:extLst>
              <a:ext uri="{FF2B5EF4-FFF2-40B4-BE49-F238E27FC236}">
                <a16:creationId xmlns:a16="http://schemas.microsoft.com/office/drawing/2014/main" id="{D36CBAA8-30BB-5341-B530-99A59E630A1A}"/>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06543776-5525-E046-9C94-A2DDB830374B}"/>
              </a:ext>
            </a:extLst>
          </p:cNvPr>
          <p:cNvSpPr>
            <a:spLocks noGrp="1"/>
          </p:cNvSpPr>
          <p:nvPr>
            <p:ph type="sldNum" sz="quarter" idx="12"/>
          </p:nvPr>
        </p:nvSpPr>
        <p:spPr/>
        <p:txBody>
          <a:bodyPr/>
          <a:lstStyle/>
          <a:p>
            <a:fld id="{997FBC1A-D1AB-074B-97D1-26C74082226E}" type="slidenum">
              <a:rPr lang="en-US" smtClean="0"/>
              <a:pPr/>
              <a:t>4</a:t>
            </a:fld>
            <a:endParaRPr lang="en-US"/>
          </a:p>
        </p:txBody>
      </p:sp>
      <p:sp>
        <p:nvSpPr>
          <p:cNvPr id="8" name="Title 1">
            <a:extLst>
              <a:ext uri="{FF2B5EF4-FFF2-40B4-BE49-F238E27FC236}">
                <a16:creationId xmlns:a16="http://schemas.microsoft.com/office/drawing/2014/main" id="{96C833D1-E96E-D14D-9C07-6E01723DB394}"/>
              </a:ext>
            </a:extLst>
          </p:cNvPr>
          <p:cNvSpPr txBox="1">
            <a:spLocks/>
          </p:cNvSpPr>
          <p:nvPr/>
        </p:nvSpPr>
        <p:spPr>
          <a:xfrm>
            <a:off x="333925" y="200283"/>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latin typeface="Copperplate" panose="02000504000000020004" pitchFamily="2" charset="77"/>
              </a:rPr>
              <a:t>NRLMSIS</a:t>
            </a:r>
          </a:p>
        </p:txBody>
      </p:sp>
      <p:pic>
        <p:nvPicPr>
          <p:cNvPr id="6" name="Picture 5">
            <a:extLst>
              <a:ext uri="{FF2B5EF4-FFF2-40B4-BE49-F238E27FC236}">
                <a16:creationId xmlns:a16="http://schemas.microsoft.com/office/drawing/2014/main" id="{460B9517-F24E-954B-A127-2B7D6905EADC}"/>
              </a:ext>
            </a:extLst>
          </p:cNvPr>
          <p:cNvPicPr>
            <a:picLocks noChangeAspect="1"/>
          </p:cNvPicPr>
          <p:nvPr/>
        </p:nvPicPr>
        <p:blipFill>
          <a:blip r:embed="rId2"/>
          <a:stretch>
            <a:fillRect/>
          </a:stretch>
        </p:blipFill>
        <p:spPr>
          <a:xfrm>
            <a:off x="313541" y="2379965"/>
            <a:ext cx="8522611" cy="1887235"/>
          </a:xfrm>
          <a:prstGeom prst="rect">
            <a:avLst/>
          </a:prstGeom>
        </p:spPr>
      </p:pic>
      <p:sp>
        <p:nvSpPr>
          <p:cNvPr id="10" name="TextBox 9">
            <a:extLst>
              <a:ext uri="{FF2B5EF4-FFF2-40B4-BE49-F238E27FC236}">
                <a16:creationId xmlns:a16="http://schemas.microsoft.com/office/drawing/2014/main" id="{6F891867-FD5F-8047-B21B-8FB7449085D1}"/>
              </a:ext>
            </a:extLst>
          </p:cNvPr>
          <p:cNvSpPr txBox="1"/>
          <p:nvPr/>
        </p:nvSpPr>
        <p:spPr>
          <a:xfrm>
            <a:off x="480737" y="4396972"/>
            <a:ext cx="8182525" cy="1938992"/>
          </a:xfrm>
          <a:prstGeom prst="rect">
            <a:avLst/>
          </a:prstGeom>
          <a:noFill/>
        </p:spPr>
        <p:txBody>
          <a:bodyPr wrap="square" rtlCol="0">
            <a:spAutoFit/>
          </a:bodyPr>
          <a:lstStyle/>
          <a:p>
            <a:r>
              <a:rPr lang="en-US" sz="2000" dirty="0">
                <a:latin typeface="+mn-lt"/>
              </a:rPr>
              <a:t>NRLMSIS 2.0 is an empirical atmospheric model that extends from the ground to the exobase and describes the </a:t>
            </a:r>
            <a:r>
              <a:rPr lang="en-US" sz="2000" b="1" dirty="0">
                <a:solidFill>
                  <a:srgbClr val="C00000"/>
                </a:solidFill>
                <a:latin typeface="+mn-lt"/>
              </a:rPr>
              <a:t>average observed behavior </a:t>
            </a:r>
            <a:r>
              <a:rPr lang="en-US" sz="2000" dirty="0">
                <a:latin typeface="+mn-lt"/>
              </a:rPr>
              <a:t>of temperature, 8 species densities, and mass density via a parametric analytic formulation. The model inputs are location, day of year, time of day, solar activity, and geomagnetic activity. </a:t>
            </a:r>
          </a:p>
          <a:p>
            <a:endParaRPr lang="en-US" sz="2000" dirty="0">
              <a:latin typeface="+mn-lt"/>
            </a:endParaRPr>
          </a:p>
        </p:txBody>
      </p:sp>
      <p:sp>
        <p:nvSpPr>
          <p:cNvPr id="13" name="TextBox 12">
            <a:extLst>
              <a:ext uri="{FF2B5EF4-FFF2-40B4-BE49-F238E27FC236}">
                <a16:creationId xmlns:a16="http://schemas.microsoft.com/office/drawing/2014/main" id="{077E8387-A7F7-1642-A9A1-D79837EDC5C2}"/>
              </a:ext>
            </a:extLst>
          </p:cNvPr>
          <p:cNvSpPr txBox="1"/>
          <p:nvPr/>
        </p:nvSpPr>
        <p:spPr>
          <a:xfrm>
            <a:off x="304800" y="1467697"/>
            <a:ext cx="8563525" cy="1200329"/>
          </a:xfrm>
          <a:prstGeom prst="rect">
            <a:avLst/>
          </a:prstGeom>
          <a:noFill/>
        </p:spPr>
        <p:txBody>
          <a:bodyPr wrap="square" rtlCol="0">
            <a:spAutoFit/>
          </a:bodyPr>
          <a:lstStyle/>
          <a:p>
            <a:pPr algn="ctr"/>
            <a:r>
              <a:rPr lang="en-US" dirty="0">
                <a:solidFill>
                  <a:srgbClr val="0070C0"/>
                </a:solidFill>
                <a:latin typeface="Copperplate" panose="02000504000000020004" pitchFamily="2" charset="77"/>
              </a:rPr>
              <a:t>Naval Research Lab Mass Spectrometer Incoherent Scatter Model</a:t>
            </a:r>
          </a:p>
          <a:p>
            <a:pPr algn="ctr"/>
            <a:endParaRPr lang="en-US" dirty="0">
              <a:solidFill>
                <a:srgbClr val="0070C0"/>
              </a:solidFill>
            </a:endParaRPr>
          </a:p>
        </p:txBody>
      </p:sp>
    </p:spTree>
    <p:extLst>
      <p:ext uri="{BB962C8B-B14F-4D97-AF65-F5344CB8AC3E}">
        <p14:creationId xmlns:p14="http://schemas.microsoft.com/office/powerpoint/2010/main" val="10011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51A2294-7F57-7A40-BE93-D9640673EBAB}"/>
              </a:ext>
            </a:extLst>
          </p:cNvPr>
          <p:cNvSpPr>
            <a:spLocks noGrp="1"/>
          </p:cNvSpPr>
          <p:nvPr>
            <p:ph type="dt" sz="half" idx="10"/>
          </p:nvPr>
        </p:nvSpPr>
        <p:spPr/>
        <p:txBody>
          <a:bodyPr/>
          <a:lstStyle/>
          <a:p>
            <a:pPr>
              <a:defRPr/>
            </a:pPr>
            <a:r>
              <a:rPr lang="en-US"/>
              <a:t>10/22/20</a:t>
            </a:r>
          </a:p>
        </p:txBody>
      </p:sp>
      <p:sp>
        <p:nvSpPr>
          <p:cNvPr id="4" name="Footer Placeholder 3">
            <a:extLst>
              <a:ext uri="{FF2B5EF4-FFF2-40B4-BE49-F238E27FC236}">
                <a16:creationId xmlns:a16="http://schemas.microsoft.com/office/drawing/2014/main" id="{80AF5CCA-B69F-4940-BEDB-F0368EA480C3}"/>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BDF7F711-B65B-0D47-8FB1-60EFB57EC53F}"/>
              </a:ext>
            </a:extLst>
          </p:cNvPr>
          <p:cNvSpPr>
            <a:spLocks noGrp="1"/>
          </p:cNvSpPr>
          <p:nvPr>
            <p:ph type="sldNum" sz="quarter" idx="12"/>
          </p:nvPr>
        </p:nvSpPr>
        <p:spPr/>
        <p:txBody>
          <a:bodyPr/>
          <a:lstStyle/>
          <a:p>
            <a:fld id="{997FBC1A-D1AB-074B-97D1-26C74082226E}" type="slidenum">
              <a:rPr lang="en-US" smtClean="0"/>
              <a:pPr/>
              <a:t>5</a:t>
            </a:fld>
            <a:endParaRPr lang="en-US"/>
          </a:p>
        </p:txBody>
      </p:sp>
      <p:sp>
        <p:nvSpPr>
          <p:cNvPr id="7" name="Title 1">
            <a:extLst>
              <a:ext uri="{FF2B5EF4-FFF2-40B4-BE49-F238E27FC236}">
                <a16:creationId xmlns:a16="http://schemas.microsoft.com/office/drawing/2014/main" id="{64F2ED51-A12A-4340-AABB-4E6E33D03258}"/>
              </a:ext>
            </a:extLst>
          </p:cNvPr>
          <p:cNvSpPr txBox="1">
            <a:spLocks/>
          </p:cNvSpPr>
          <p:nvPr/>
        </p:nvSpPr>
        <p:spPr>
          <a:xfrm>
            <a:off x="333925" y="200283"/>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latin typeface="Copperplate" panose="02000504000000020004" pitchFamily="2" charset="77"/>
              </a:rPr>
              <a:t>NRLMSIS</a:t>
            </a:r>
          </a:p>
        </p:txBody>
      </p:sp>
      <p:pic>
        <p:nvPicPr>
          <p:cNvPr id="13" name="Picture 12">
            <a:extLst>
              <a:ext uri="{FF2B5EF4-FFF2-40B4-BE49-F238E27FC236}">
                <a16:creationId xmlns:a16="http://schemas.microsoft.com/office/drawing/2014/main" id="{1D93973B-C12F-0D46-B6AD-C065D2469DCA}"/>
              </a:ext>
            </a:extLst>
          </p:cNvPr>
          <p:cNvPicPr>
            <a:picLocks noChangeAspect="1"/>
          </p:cNvPicPr>
          <p:nvPr/>
        </p:nvPicPr>
        <p:blipFill rotWithShape="1">
          <a:blip r:embed="rId2"/>
          <a:srcRect l="10791" r="5429"/>
          <a:stretch/>
        </p:blipFill>
        <p:spPr>
          <a:xfrm>
            <a:off x="127000" y="1900998"/>
            <a:ext cx="4148361" cy="3019666"/>
          </a:xfrm>
          <a:prstGeom prst="rect">
            <a:avLst/>
          </a:prstGeom>
        </p:spPr>
      </p:pic>
      <p:sp>
        <p:nvSpPr>
          <p:cNvPr id="14" name="TextBox 13">
            <a:extLst>
              <a:ext uri="{FF2B5EF4-FFF2-40B4-BE49-F238E27FC236}">
                <a16:creationId xmlns:a16="http://schemas.microsoft.com/office/drawing/2014/main" id="{4C0DEC36-508E-ED49-B0A2-544A86416678}"/>
              </a:ext>
            </a:extLst>
          </p:cNvPr>
          <p:cNvSpPr txBox="1"/>
          <p:nvPr/>
        </p:nvSpPr>
        <p:spPr>
          <a:xfrm>
            <a:off x="304800" y="1447800"/>
            <a:ext cx="8686800" cy="461665"/>
          </a:xfrm>
          <a:prstGeom prst="rect">
            <a:avLst/>
          </a:prstGeom>
          <a:noFill/>
        </p:spPr>
        <p:txBody>
          <a:bodyPr wrap="square" rtlCol="0">
            <a:spAutoFit/>
          </a:bodyPr>
          <a:lstStyle/>
          <a:p>
            <a:r>
              <a:rPr lang="en-US" dirty="0">
                <a:solidFill>
                  <a:srgbClr val="0070C0"/>
                </a:solidFill>
              </a:rPr>
              <a:t>parametric analytic formulation </a:t>
            </a:r>
            <a:r>
              <a:rPr lang="en-US" dirty="0"/>
              <a:t>+ </a:t>
            </a:r>
            <a:r>
              <a:rPr lang="en-US" dirty="0">
                <a:solidFill>
                  <a:srgbClr val="C00000"/>
                </a:solidFill>
              </a:rPr>
              <a:t>Fitting Using Data</a:t>
            </a:r>
          </a:p>
        </p:txBody>
      </p:sp>
      <p:pic>
        <p:nvPicPr>
          <p:cNvPr id="16" name="Picture 15">
            <a:extLst>
              <a:ext uri="{FF2B5EF4-FFF2-40B4-BE49-F238E27FC236}">
                <a16:creationId xmlns:a16="http://schemas.microsoft.com/office/drawing/2014/main" id="{EF35193C-544D-874F-83A1-03E1C58602C5}"/>
              </a:ext>
            </a:extLst>
          </p:cNvPr>
          <p:cNvPicPr>
            <a:picLocks noChangeAspect="1"/>
          </p:cNvPicPr>
          <p:nvPr/>
        </p:nvPicPr>
        <p:blipFill>
          <a:blip r:embed="rId3"/>
          <a:stretch>
            <a:fillRect/>
          </a:stretch>
        </p:blipFill>
        <p:spPr>
          <a:xfrm>
            <a:off x="4370791" y="3200400"/>
            <a:ext cx="4697009" cy="3164128"/>
          </a:xfrm>
          <a:prstGeom prst="rect">
            <a:avLst/>
          </a:prstGeom>
        </p:spPr>
      </p:pic>
    </p:spTree>
    <p:extLst>
      <p:ext uri="{BB962C8B-B14F-4D97-AF65-F5344CB8AC3E}">
        <p14:creationId xmlns:p14="http://schemas.microsoft.com/office/powerpoint/2010/main" val="3180852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B64A-9472-F645-A9EF-500D721F53DF}"/>
              </a:ext>
            </a:extLst>
          </p:cNvPr>
          <p:cNvSpPr>
            <a:spLocks noGrp="1"/>
          </p:cNvSpPr>
          <p:nvPr>
            <p:ph type="title"/>
          </p:nvPr>
        </p:nvSpPr>
        <p:spPr>
          <a:xfrm>
            <a:off x="244299" y="130185"/>
            <a:ext cx="8534400" cy="758952"/>
          </a:xfrm>
        </p:spPr>
        <p:txBody>
          <a:bodyPr>
            <a:normAutofit/>
          </a:bodyPr>
          <a:lstStyle/>
          <a:p>
            <a:r>
              <a:rPr lang="en-US" b="1" dirty="0">
                <a:latin typeface="Copperplate" panose="02000504000000020004" pitchFamily="2" charset="77"/>
              </a:rPr>
              <a:t>Outputs of NRLMSIS</a:t>
            </a:r>
            <a:endParaRPr lang="en-US" b="1" dirty="0"/>
          </a:p>
        </p:txBody>
      </p:sp>
      <p:sp>
        <p:nvSpPr>
          <p:cNvPr id="3" name="Date Placeholder 2">
            <a:extLst>
              <a:ext uri="{FF2B5EF4-FFF2-40B4-BE49-F238E27FC236}">
                <a16:creationId xmlns:a16="http://schemas.microsoft.com/office/drawing/2014/main" id="{380FEB97-DE00-FD4C-81A0-8E833F631011}"/>
              </a:ext>
            </a:extLst>
          </p:cNvPr>
          <p:cNvSpPr>
            <a:spLocks noGrp="1"/>
          </p:cNvSpPr>
          <p:nvPr>
            <p:ph type="dt" sz="half" idx="10"/>
          </p:nvPr>
        </p:nvSpPr>
        <p:spPr/>
        <p:txBody>
          <a:bodyPr/>
          <a:lstStyle/>
          <a:p>
            <a:pPr>
              <a:defRPr/>
            </a:pPr>
            <a:r>
              <a:rPr lang="en-US"/>
              <a:t>10/22/20</a:t>
            </a:r>
          </a:p>
        </p:txBody>
      </p:sp>
      <p:sp>
        <p:nvSpPr>
          <p:cNvPr id="4" name="Footer Placeholder 3">
            <a:extLst>
              <a:ext uri="{FF2B5EF4-FFF2-40B4-BE49-F238E27FC236}">
                <a16:creationId xmlns:a16="http://schemas.microsoft.com/office/drawing/2014/main" id="{523FD0AC-63CD-0140-A1F3-6796F4A6253D}"/>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E7A559E5-CF6D-194A-B769-69F6D3918750}"/>
              </a:ext>
            </a:extLst>
          </p:cNvPr>
          <p:cNvSpPr>
            <a:spLocks noGrp="1"/>
          </p:cNvSpPr>
          <p:nvPr>
            <p:ph type="sldNum" sz="quarter" idx="12"/>
          </p:nvPr>
        </p:nvSpPr>
        <p:spPr/>
        <p:txBody>
          <a:bodyPr/>
          <a:lstStyle/>
          <a:p>
            <a:fld id="{997FBC1A-D1AB-074B-97D1-26C74082226E}" type="slidenum">
              <a:rPr lang="en-US" smtClean="0"/>
              <a:pPr/>
              <a:t>6</a:t>
            </a:fld>
            <a:endParaRPr lang="en-US"/>
          </a:p>
        </p:txBody>
      </p:sp>
      <p:pic>
        <p:nvPicPr>
          <p:cNvPr id="8" name="Picture 7">
            <a:extLst>
              <a:ext uri="{FF2B5EF4-FFF2-40B4-BE49-F238E27FC236}">
                <a16:creationId xmlns:a16="http://schemas.microsoft.com/office/drawing/2014/main" id="{A5698422-53FE-2947-80DE-8E78B0526487}"/>
              </a:ext>
            </a:extLst>
          </p:cNvPr>
          <p:cNvPicPr>
            <a:picLocks noChangeAspect="1"/>
          </p:cNvPicPr>
          <p:nvPr/>
        </p:nvPicPr>
        <p:blipFill>
          <a:blip r:embed="rId2"/>
          <a:stretch>
            <a:fillRect/>
          </a:stretch>
        </p:blipFill>
        <p:spPr>
          <a:xfrm>
            <a:off x="234598" y="2362200"/>
            <a:ext cx="4362145" cy="3581400"/>
          </a:xfrm>
          <a:prstGeom prst="rect">
            <a:avLst/>
          </a:prstGeom>
        </p:spPr>
      </p:pic>
      <p:pic>
        <p:nvPicPr>
          <p:cNvPr id="16" name="Picture 15">
            <a:extLst>
              <a:ext uri="{FF2B5EF4-FFF2-40B4-BE49-F238E27FC236}">
                <a16:creationId xmlns:a16="http://schemas.microsoft.com/office/drawing/2014/main" id="{143B40CC-B479-0745-A354-A2B8D63EB359}"/>
              </a:ext>
            </a:extLst>
          </p:cNvPr>
          <p:cNvPicPr>
            <a:picLocks noChangeAspect="1"/>
          </p:cNvPicPr>
          <p:nvPr/>
        </p:nvPicPr>
        <p:blipFill>
          <a:blip r:embed="rId3"/>
          <a:stretch>
            <a:fillRect/>
          </a:stretch>
        </p:blipFill>
        <p:spPr>
          <a:xfrm>
            <a:off x="4648200" y="2702618"/>
            <a:ext cx="4323154" cy="2707581"/>
          </a:xfrm>
          <a:prstGeom prst="rect">
            <a:avLst/>
          </a:prstGeom>
        </p:spPr>
      </p:pic>
      <p:sp>
        <p:nvSpPr>
          <p:cNvPr id="17" name="TextBox 16">
            <a:extLst>
              <a:ext uri="{FF2B5EF4-FFF2-40B4-BE49-F238E27FC236}">
                <a16:creationId xmlns:a16="http://schemas.microsoft.com/office/drawing/2014/main" id="{0ADA0905-21F8-C042-B39C-D8A4B0D7CB09}"/>
              </a:ext>
            </a:extLst>
          </p:cNvPr>
          <p:cNvSpPr txBox="1"/>
          <p:nvPr/>
        </p:nvSpPr>
        <p:spPr>
          <a:xfrm>
            <a:off x="990600" y="1686349"/>
            <a:ext cx="3124200" cy="457200"/>
          </a:xfrm>
          <a:prstGeom prst="rect">
            <a:avLst/>
          </a:prstGeom>
          <a:noFill/>
        </p:spPr>
        <p:txBody>
          <a:bodyPr wrap="square" rtlCol="0">
            <a:spAutoFit/>
          </a:bodyPr>
          <a:lstStyle/>
          <a:p>
            <a:r>
              <a:rPr lang="en-US" dirty="0">
                <a:solidFill>
                  <a:srgbClr val="C00000"/>
                </a:solidFill>
              </a:rPr>
              <a:t>Density of Species</a:t>
            </a:r>
          </a:p>
        </p:txBody>
      </p:sp>
      <p:sp>
        <p:nvSpPr>
          <p:cNvPr id="18" name="TextBox 17">
            <a:extLst>
              <a:ext uri="{FF2B5EF4-FFF2-40B4-BE49-F238E27FC236}">
                <a16:creationId xmlns:a16="http://schemas.microsoft.com/office/drawing/2014/main" id="{977FD44A-CB8B-714C-A708-DA6DCC4D1C89}"/>
              </a:ext>
            </a:extLst>
          </p:cNvPr>
          <p:cNvSpPr txBox="1"/>
          <p:nvPr/>
        </p:nvSpPr>
        <p:spPr>
          <a:xfrm>
            <a:off x="5247676" y="1627958"/>
            <a:ext cx="3661725" cy="830997"/>
          </a:xfrm>
          <a:prstGeom prst="rect">
            <a:avLst/>
          </a:prstGeom>
          <a:noFill/>
        </p:spPr>
        <p:txBody>
          <a:bodyPr wrap="square" rtlCol="0">
            <a:spAutoFit/>
          </a:bodyPr>
          <a:lstStyle/>
          <a:p>
            <a:r>
              <a:rPr lang="en-US" dirty="0"/>
              <a:t>Density &amp; Temperature</a:t>
            </a:r>
          </a:p>
        </p:txBody>
      </p:sp>
    </p:spTree>
    <p:extLst>
      <p:ext uri="{BB962C8B-B14F-4D97-AF65-F5344CB8AC3E}">
        <p14:creationId xmlns:p14="http://schemas.microsoft.com/office/powerpoint/2010/main" val="4137397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BE1F-3922-A44C-8CEC-850DFF3B2B26}"/>
              </a:ext>
            </a:extLst>
          </p:cNvPr>
          <p:cNvSpPr>
            <a:spLocks noGrp="1"/>
          </p:cNvSpPr>
          <p:nvPr>
            <p:ph type="title"/>
          </p:nvPr>
        </p:nvSpPr>
        <p:spPr/>
        <p:txBody>
          <a:bodyPr>
            <a:normAutofit fontScale="90000"/>
          </a:bodyPr>
          <a:lstStyle/>
          <a:p>
            <a:r>
              <a:rPr lang="en-US" dirty="0">
                <a:latin typeface="Copperplate" panose="02000504000000020004" pitchFamily="2" charset="77"/>
              </a:rPr>
              <a:t>IRI (International Reference Ionosphere)</a:t>
            </a:r>
          </a:p>
        </p:txBody>
      </p:sp>
      <p:sp>
        <p:nvSpPr>
          <p:cNvPr id="3" name="Date Placeholder 2">
            <a:extLst>
              <a:ext uri="{FF2B5EF4-FFF2-40B4-BE49-F238E27FC236}">
                <a16:creationId xmlns:a16="http://schemas.microsoft.com/office/drawing/2014/main" id="{DE8DA5D9-B9EA-7B44-9A37-55EC19083E72}"/>
              </a:ext>
            </a:extLst>
          </p:cNvPr>
          <p:cNvSpPr>
            <a:spLocks noGrp="1"/>
          </p:cNvSpPr>
          <p:nvPr>
            <p:ph type="dt" sz="half" idx="10"/>
          </p:nvPr>
        </p:nvSpPr>
        <p:spPr/>
        <p:txBody>
          <a:bodyPr/>
          <a:lstStyle/>
          <a:p>
            <a:pPr>
              <a:defRPr/>
            </a:pPr>
            <a:r>
              <a:rPr lang="en-US" dirty="0"/>
              <a:t>10/22/20</a:t>
            </a:r>
          </a:p>
        </p:txBody>
      </p:sp>
      <p:sp>
        <p:nvSpPr>
          <p:cNvPr id="4" name="Footer Placeholder 3">
            <a:extLst>
              <a:ext uri="{FF2B5EF4-FFF2-40B4-BE49-F238E27FC236}">
                <a16:creationId xmlns:a16="http://schemas.microsoft.com/office/drawing/2014/main" id="{F7561491-7A7F-AD4D-B06B-CAB39869BD7C}"/>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46E99211-ED78-C14C-A57F-4DDD86AFEA62}"/>
              </a:ext>
            </a:extLst>
          </p:cNvPr>
          <p:cNvSpPr>
            <a:spLocks noGrp="1"/>
          </p:cNvSpPr>
          <p:nvPr>
            <p:ph type="sldNum" sz="quarter" idx="12"/>
          </p:nvPr>
        </p:nvSpPr>
        <p:spPr/>
        <p:txBody>
          <a:bodyPr/>
          <a:lstStyle/>
          <a:p>
            <a:fld id="{997FBC1A-D1AB-074B-97D1-26C74082226E}" type="slidenum">
              <a:rPr lang="en-US" smtClean="0"/>
              <a:pPr/>
              <a:t>7</a:t>
            </a:fld>
            <a:endParaRPr lang="en-US"/>
          </a:p>
        </p:txBody>
      </p:sp>
      <p:sp>
        <p:nvSpPr>
          <p:cNvPr id="18" name="Rectangle 17">
            <a:extLst>
              <a:ext uri="{FF2B5EF4-FFF2-40B4-BE49-F238E27FC236}">
                <a16:creationId xmlns:a16="http://schemas.microsoft.com/office/drawing/2014/main" id="{32F7F9F8-7D53-594A-B8F1-A6E9DB004B69}"/>
              </a:ext>
            </a:extLst>
          </p:cNvPr>
          <p:cNvSpPr/>
          <p:nvPr/>
        </p:nvSpPr>
        <p:spPr>
          <a:xfrm>
            <a:off x="301752" y="3226725"/>
            <a:ext cx="8842248" cy="3046988"/>
          </a:xfrm>
          <a:prstGeom prst="rect">
            <a:avLst/>
          </a:prstGeom>
        </p:spPr>
        <p:txBody>
          <a:bodyPr wrap="square">
            <a:spAutoFit/>
          </a:bodyPr>
          <a:lstStyle/>
          <a:p>
            <a:r>
              <a:rPr lang="en-US" b="1" dirty="0">
                <a:solidFill>
                  <a:srgbClr val="000000"/>
                </a:solidFill>
                <a:latin typeface="-webkit-standard"/>
              </a:rPr>
              <a:t>PARAMETERS:</a:t>
            </a:r>
            <a:br>
              <a:rPr lang="en-US" dirty="0">
                <a:solidFill>
                  <a:srgbClr val="000000"/>
                </a:solidFill>
                <a:latin typeface="-webkit-standard"/>
              </a:rPr>
            </a:br>
            <a:r>
              <a:rPr lang="en-US" dirty="0">
                <a:solidFill>
                  <a:srgbClr val="000000"/>
                </a:solidFill>
                <a:latin typeface="-webkit-standard"/>
              </a:rPr>
              <a:t>Ne, </a:t>
            </a:r>
            <a:r>
              <a:rPr lang="en-US" dirty="0" err="1">
                <a:solidFill>
                  <a:srgbClr val="000000"/>
                </a:solidFill>
                <a:latin typeface="-webkit-standard"/>
              </a:rPr>
              <a:t>Te</a:t>
            </a:r>
            <a:r>
              <a:rPr lang="en-US" dirty="0">
                <a:solidFill>
                  <a:srgbClr val="000000"/>
                </a:solidFill>
                <a:latin typeface="-webkit-standard"/>
              </a:rPr>
              <a:t>, </a:t>
            </a:r>
            <a:r>
              <a:rPr lang="en-US" dirty="0" err="1">
                <a:solidFill>
                  <a:srgbClr val="000000"/>
                </a:solidFill>
                <a:latin typeface="-webkit-standard"/>
              </a:rPr>
              <a:t>Ti</a:t>
            </a:r>
            <a:r>
              <a:rPr lang="en-US" dirty="0">
                <a:solidFill>
                  <a:srgbClr val="000000"/>
                </a:solidFill>
                <a:latin typeface="-webkit-standard"/>
              </a:rPr>
              <a:t>, ion composition (O</a:t>
            </a:r>
            <a:r>
              <a:rPr lang="en-US" baseline="30000" dirty="0">
                <a:solidFill>
                  <a:srgbClr val="000000"/>
                </a:solidFill>
                <a:latin typeface="-webkit-standard"/>
              </a:rPr>
              <a:t>+</a:t>
            </a:r>
            <a:r>
              <a:rPr lang="en-US" dirty="0">
                <a:solidFill>
                  <a:srgbClr val="000000"/>
                </a:solidFill>
                <a:latin typeface="-webkit-standard"/>
              </a:rPr>
              <a:t>, H</a:t>
            </a:r>
            <a:r>
              <a:rPr lang="en-US" baseline="30000" dirty="0">
                <a:solidFill>
                  <a:srgbClr val="000000"/>
                </a:solidFill>
                <a:latin typeface="-webkit-standard"/>
              </a:rPr>
              <a:t>+</a:t>
            </a:r>
            <a:r>
              <a:rPr lang="en-US" dirty="0">
                <a:solidFill>
                  <a:srgbClr val="000000"/>
                </a:solidFill>
                <a:latin typeface="-webkit-standard"/>
              </a:rPr>
              <a:t>, He</a:t>
            </a:r>
            <a:r>
              <a:rPr lang="en-US" baseline="30000" dirty="0">
                <a:solidFill>
                  <a:srgbClr val="000000"/>
                </a:solidFill>
                <a:latin typeface="-webkit-standard"/>
              </a:rPr>
              <a:t>+</a:t>
            </a:r>
            <a:r>
              <a:rPr lang="en-US" dirty="0">
                <a:solidFill>
                  <a:srgbClr val="000000"/>
                </a:solidFill>
                <a:latin typeface="-webkit-standard"/>
              </a:rPr>
              <a:t>, N</a:t>
            </a:r>
            <a:r>
              <a:rPr lang="en-US" baseline="30000" dirty="0">
                <a:solidFill>
                  <a:srgbClr val="000000"/>
                </a:solidFill>
                <a:latin typeface="-webkit-standard"/>
              </a:rPr>
              <a:t>+</a:t>
            </a:r>
            <a:r>
              <a:rPr lang="en-US" dirty="0">
                <a:solidFill>
                  <a:srgbClr val="000000"/>
                </a:solidFill>
                <a:latin typeface="-webkit-standard"/>
              </a:rPr>
              <a:t>, NO</a:t>
            </a:r>
            <a:r>
              <a:rPr lang="en-US" baseline="30000" dirty="0">
                <a:solidFill>
                  <a:srgbClr val="000000"/>
                </a:solidFill>
                <a:latin typeface="-webkit-standard"/>
              </a:rPr>
              <a:t>+</a:t>
            </a:r>
            <a:r>
              <a:rPr lang="en-US" dirty="0">
                <a:solidFill>
                  <a:srgbClr val="000000"/>
                </a:solidFill>
                <a:latin typeface="-webkit-standard"/>
              </a:rPr>
              <a:t>, O</a:t>
            </a:r>
            <a:r>
              <a:rPr lang="en-US" baseline="30000" dirty="0">
                <a:solidFill>
                  <a:srgbClr val="000000"/>
                </a:solidFill>
                <a:latin typeface="-webkit-standard"/>
              </a:rPr>
              <a:t>+</a:t>
            </a:r>
            <a:r>
              <a:rPr lang="en-US" baseline="-25000" dirty="0">
                <a:solidFill>
                  <a:srgbClr val="000000"/>
                </a:solidFill>
                <a:latin typeface="-webkit-standard"/>
              </a:rPr>
              <a:t>2</a:t>
            </a:r>
            <a:r>
              <a:rPr lang="en-US" dirty="0">
                <a:solidFill>
                  <a:srgbClr val="000000"/>
                </a:solidFill>
                <a:latin typeface="-webkit-standard"/>
              </a:rPr>
              <a:t>, Cluster ions), equatorial VI, vertical TEC (</a:t>
            </a:r>
            <a:r>
              <a:rPr lang="en-US" dirty="0" err="1">
                <a:solidFill>
                  <a:srgbClr val="000000"/>
                </a:solidFill>
                <a:latin typeface="-webkit-standard"/>
              </a:rPr>
              <a:t>vTEC</a:t>
            </a:r>
            <a:r>
              <a:rPr lang="en-US" dirty="0">
                <a:solidFill>
                  <a:srgbClr val="000000"/>
                </a:solidFill>
                <a:latin typeface="-webkit-standard"/>
              </a:rPr>
              <a:t>), spread-F probability, auroral boundaries, effects of ionospheric storms on F and E peak densities.</a:t>
            </a:r>
          </a:p>
          <a:p>
            <a:endParaRPr lang="en-US" dirty="0">
              <a:solidFill>
                <a:srgbClr val="000000"/>
              </a:solidFill>
              <a:latin typeface="-webkit-standard"/>
            </a:endParaRPr>
          </a:p>
          <a:p>
            <a:r>
              <a:rPr lang="en-US" b="1" dirty="0">
                <a:solidFill>
                  <a:srgbClr val="000000"/>
                </a:solidFill>
                <a:latin typeface="-webkit-standard"/>
              </a:rPr>
              <a:t>INPUTS:</a:t>
            </a:r>
            <a:br>
              <a:rPr lang="en-US" dirty="0">
                <a:solidFill>
                  <a:srgbClr val="000000"/>
                </a:solidFill>
                <a:latin typeface="-webkit-standard"/>
              </a:rPr>
            </a:br>
            <a:r>
              <a:rPr lang="en-US" i="1" u="sng" dirty="0">
                <a:solidFill>
                  <a:srgbClr val="000000"/>
                </a:solidFill>
                <a:latin typeface="-webkit-standard"/>
              </a:rPr>
              <a:t>Required:</a:t>
            </a:r>
            <a:r>
              <a:rPr lang="en-US" dirty="0">
                <a:solidFill>
                  <a:srgbClr val="000000"/>
                </a:solidFill>
                <a:latin typeface="-webkit-standard"/>
              </a:rPr>
              <a:t> solar indices (F10.7), ionospheric index (ionosonde-based IG index 12-month running mean), magnetic index (ap). </a:t>
            </a:r>
            <a:endParaRPr lang="en-US" b="0" i="0" u="none" strike="noStrike" dirty="0">
              <a:solidFill>
                <a:srgbClr val="000000"/>
              </a:solidFill>
              <a:effectLst/>
              <a:latin typeface="-webkit-standard"/>
            </a:endParaRPr>
          </a:p>
        </p:txBody>
      </p:sp>
      <p:sp>
        <p:nvSpPr>
          <p:cNvPr id="19" name="TextBox 18">
            <a:extLst>
              <a:ext uri="{FF2B5EF4-FFF2-40B4-BE49-F238E27FC236}">
                <a16:creationId xmlns:a16="http://schemas.microsoft.com/office/drawing/2014/main" id="{849F2E03-3DF1-E240-AC5B-62E7537A94D7}"/>
              </a:ext>
            </a:extLst>
          </p:cNvPr>
          <p:cNvSpPr txBox="1"/>
          <p:nvPr/>
        </p:nvSpPr>
        <p:spPr>
          <a:xfrm>
            <a:off x="301752" y="1450764"/>
            <a:ext cx="8842248" cy="1569660"/>
          </a:xfrm>
          <a:prstGeom prst="rect">
            <a:avLst/>
          </a:prstGeom>
          <a:noFill/>
        </p:spPr>
        <p:txBody>
          <a:bodyPr wrap="square" rtlCol="0">
            <a:spAutoFit/>
          </a:bodyPr>
          <a:lstStyle/>
          <a:p>
            <a:r>
              <a:rPr lang="en-US" dirty="0">
                <a:solidFill>
                  <a:srgbClr val="C00000"/>
                </a:solidFill>
                <a:latin typeface="+mn-lt"/>
              </a:rPr>
              <a:t>The International Reference Ionosphere (IRI) is an international project sponsored by the Committee on Space Research (COSPAR) and the International Union of Radio Science (URSI). </a:t>
            </a:r>
          </a:p>
        </p:txBody>
      </p:sp>
    </p:spTree>
    <p:extLst>
      <p:ext uri="{BB962C8B-B14F-4D97-AF65-F5344CB8AC3E}">
        <p14:creationId xmlns:p14="http://schemas.microsoft.com/office/powerpoint/2010/main" val="26862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01F5B-052C-8D43-9420-2BEEFA91B3B4}"/>
              </a:ext>
            </a:extLst>
          </p:cNvPr>
          <p:cNvSpPr>
            <a:spLocks noGrp="1"/>
          </p:cNvSpPr>
          <p:nvPr>
            <p:ph type="title"/>
          </p:nvPr>
        </p:nvSpPr>
        <p:spPr/>
        <p:txBody>
          <a:bodyPr>
            <a:normAutofit/>
          </a:bodyPr>
          <a:lstStyle/>
          <a:p>
            <a:r>
              <a:rPr lang="en-US" sz="4000" b="1" dirty="0">
                <a:latin typeface="Copperplate" panose="02000504000000020004" pitchFamily="2" charset="77"/>
              </a:rPr>
              <a:t>IRI Outputs</a:t>
            </a:r>
          </a:p>
        </p:txBody>
      </p:sp>
      <p:sp>
        <p:nvSpPr>
          <p:cNvPr id="3" name="Date Placeholder 2">
            <a:extLst>
              <a:ext uri="{FF2B5EF4-FFF2-40B4-BE49-F238E27FC236}">
                <a16:creationId xmlns:a16="http://schemas.microsoft.com/office/drawing/2014/main" id="{49BF18D5-33F9-D44C-B052-44FD87163A16}"/>
              </a:ext>
            </a:extLst>
          </p:cNvPr>
          <p:cNvSpPr>
            <a:spLocks noGrp="1"/>
          </p:cNvSpPr>
          <p:nvPr>
            <p:ph type="dt" sz="half" idx="10"/>
          </p:nvPr>
        </p:nvSpPr>
        <p:spPr/>
        <p:txBody>
          <a:bodyPr/>
          <a:lstStyle/>
          <a:p>
            <a:pPr>
              <a:defRPr/>
            </a:pPr>
            <a:r>
              <a:rPr lang="en-US"/>
              <a:t>10/22/20</a:t>
            </a:r>
          </a:p>
        </p:txBody>
      </p:sp>
      <p:sp>
        <p:nvSpPr>
          <p:cNvPr id="4" name="Footer Placeholder 3">
            <a:extLst>
              <a:ext uri="{FF2B5EF4-FFF2-40B4-BE49-F238E27FC236}">
                <a16:creationId xmlns:a16="http://schemas.microsoft.com/office/drawing/2014/main" id="{DAFDEE86-D140-B947-B6CE-CDB71B7A7452}"/>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F6B154DC-0C17-5148-B109-475EE4C29F53}"/>
              </a:ext>
            </a:extLst>
          </p:cNvPr>
          <p:cNvSpPr>
            <a:spLocks noGrp="1"/>
          </p:cNvSpPr>
          <p:nvPr>
            <p:ph type="sldNum" sz="quarter" idx="12"/>
          </p:nvPr>
        </p:nvSpPr>
        <p:spPr/>
        <p:txBody>
          <a:bodyPr/>
          <a:lstStyle/>
          <a:p>
            <a:fld id="{997FBC1A-D1AB-074B-97D1-26C74082226E}" type="slidenum">
              <a:rPr lang="en-US" smtClean="0"/>
              <a:pPr/>
              <a:t>8</a:t>
            </a:fld>
            <a:endParaRPr lang="en-US"/>
          </a:p>
        </p:txBody>
      </p:sp>
      <p:pic>
        <p:nvPicPr>
          <p:cNvPr id="8" name="Picture 7">
            <a:extLst>
              <a:ext uri="{FF2B5EF4-FFF2-40B4-BE49-F238E27FC236}">
                <a16:creationId xmlns:a16="http://schemas.microsoft.com/office/drawing/2014/main" id="{AE3FB418-8B1F-5F4D-9B02-90BEC90DCAD0}"/>
              </a:ext>
            </a:extLst>
          </p:cNvPr>
          <p:cNvPicPr>
            <a:picLocks noChangeAspect="1"/>
          </p:cNvPicPr>
          <p:nvPr/>
        </p:nvPicPr>
        <p:blipFill>
          <a:blip r:embed="rId2"/>
          <a:stretch>
            <a:fillRect/>
          </a:stretch>
        </p:blipFill>
        <p:spPr>
          <a:xfrm>
            <a:off x="649856" y="1676400"/>
            <a:ext cx="8171131" cy="3810000"/>
          </a:xfrm>
          <a:prstGeom prst="rect">
            <a:avLst/>
          </a:prstGeom>
        </p:spPr>
      </p:pic>
    </p:spTree>
    <p:extLst>
      <p:ext uri="{BB962C8B-B14F-4D97-AF65-F5344CB8AC3E}">
        <p14:creationId xmlns:p14="http://schemas.microsoft.com/office/powerpoint/2010/main" val="1518088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4574-B485-8245-B621-0F6B929255FD}"/>
              </a:ext>
            </a:extLst>
          </p:cNvPr>
          <p:cNvSpPr>
            <a:spLocks noGrp="1"/>
          </p:cNvSpPr>
          <p:nvPr>
            <p:ph type="title"/>
          </p:nvPr>
        </p:nvSpPr>
        <p:spPr/>
        <p:txBody>
          <a:bodyPr/>
          <a:lstStyle/>
          <a:p>
            <a:r>
              <a:rPr lang="en-US" dirty="0">
                <a:latin typeface="Copperplate" panose="02000504000000020004" pitchFamily="2" charset="77"/>
              </a:rPr>
              <a:t>Physics Models</a:t>
            </a:r>
          </a:p>
        </p:txBody>
      </p:sp>
      <p:sp>
        <p:nvSpPr>
          <p:cNvPr id="3" name="Date Placeholder 2">
            <a:extLst>
              <a:ext uri="{FF2B5EF4-FFF2-40B4-BE49-F238E27FC236}">
                <a16:creationId xmlns:a16="http://schemas.microsoft.com/office/drawing/2014/main" id="{92FC52EE-4CD1-2E44-854C-01062555D1E0}"/>
              </a:ext>
            </a:extLst>
          </p:cNvPr>
          <p:cNvSpPr>
            <a:spLocks noGrp="1"/>
          </p:cNvSpPr>
          <p:nvPr>
            <p:ph type="dt" sz="half" idx="10"/>
          </p:nvPr>
        </p:nvSpPr>
        <p:spPr/>
        <p:txBody>
          <a:bodyPr/>
          <a:lstStyle/>
          <a:p>
            <a:pPr>
              <a:defRPr/>
            </a:pPr>
            <a:r>
              <a:rPr lang="en-US"/>
              <a:t>10/22/20</a:t>
            </a:r>
          </a:p>
        </p:txBody>
      </p:sp>
      <p:sp>
        <p:nvSpPr>
          <p:cNvPr id="4" name="Footer Placeholder 3">
            <a:extLst>
              <a:ext uri="{FF2B5EF4-FFF2-40B4-BE49-F238E27FC236}">
                <a16:creationId xmlns:a16="http://schemas.microsoft.com/office/drawing/2014/main" id="{59F08A26-3B80-6B48-A32C-B28DCA8FE022}"/>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0F9F6A46-7DB2-1045-B817-815B1A563371}"/>
              </a:ext>
            </a:extLst>
          </p:cNvPr>
          <p:cNvSpPr>
            <a:spLocks noGrp="1"/>
          </p:cNvSpPr>
          <p:nvPr>
            <p:ph type="sldNum" sz="quarter" idx="12"/>
          </p:nvPr>
        </p:nvSpPr>
        <p:spPr/>
        <p:txBody>
          <a:bodyPr/>
          <a:lstStyle/>
          <a:p>
            <a:fld id="{997FBC1A-D1AB-074B-97D1-26C74082226E}" type="slidenum">
              <a:rPr lang="en-US" smtClean="0"/>
              <a:pPr/>
              <a:t>9</a:t>
            </a:fld>
            <a:endParaRPr lang="en-US"/>
          </a:p>
        </p:txBody>
      </p:sp>
      <p:sp>
        <p:nvSpPr>
          <p:cNvPr id="6" name="Content Placeholder 5">
            <a:extLst>
              <a:ext uri="{FF2B5EF4-FFF2-40B4-BE49-F238E27FC236}">
                <a16:creationId xmlns:a16="http://schemas.microsoft.com/office/drawing/2014/main" id="{98D4FC21-31FB-D944-B785-F7819C032396}"/>
              </a:ext>
            </a:extLst>
          </p:cNvPr>
          <p:cNvSpPr>
            <a:spLocks noGrp="1"/>
          </p:cNvSpPr>
          <p:nvPr>
            <p:ph sz="quarter" idx="1"/>
          </p:nvPr>
        </p:nvSpPr>
        <p:spPr/>
        <p:txBody>
          <a:bodyPr/>
          <a:lstStyle/>
          <a:p>
            <a:r>
              <a:rPr lang="en-US" b="1" dirty="0"/>
              <a:t>Steady-State </a:t>
            </a:r>
          </a:p>
          <a:p>
            <a:pPr marL="0" indent="0">
              <a:buNone/>
            </a:pPr>
            <a:r>
              <a:rPr lang="en-US" dirty="0"/>
              <a:t>Mean values or waves amplitude do not change with time. </a:t>
            </a:r>
          </a:p>
          <a:p>
            <a:pPr marL="0" indent="0">
              <a:buNone/>
            </a:pPr>
            <a:endParaRPr lang="en-US" dirty="0"/>
          </a:p>
          <a:p>
            <a:pPr marL="0" indent="0">
              <a:buNone/>
            </a:pPr>
            <a:r>
              <a:rPr lang="en-US" b="1" dirty="0">
                <a:solidFill>
                  <a:srgbClr val="0070C0"/>
                </a:solidFill>
              </a:rPr>
              <a:t>Large-scale Wave models</a:t>
            </a:r>
          </a:p>
          <a:p>
            <a:pPr marL="0" indent="0">
              <a:buNone/>
            </a:pPr>
            <a:r>
              <a:rPr lang="en-US" dirty="0">
                <a:solidFill>
                  <a:srgbClr val="0070C0"/>
                </a:solidFill>
              </a:rPr>
              <a:t>	</a:t>
            </a:r>
          </a:p>
          <a:p>
            <a:pPr marL="0" indent="0">
              <a:buNone/>
            </a:pPr>
            <a:r>
              <a:rPr lang="en-US" dirty="0">
                <a:solidFill>
                  <a:srgbClr val="0070C0"/>
                </a:solidFill>
              </a:rPr>
              <a:t>Tides: GSWM, CTMT</a:t>
            </a:r>
          </a:p>
          <a:p>
            <a:pPr marL="0" indent="0">
              <a:buNone/>
            </a:pPr>
            <a:r>
              <a:rPr lang="en-US" dirty="0">
                <a:solidFill>
                  <a:srgbClr val="0070C0"/>
                </a:solidFill>
              </a:rPr>
              <a:t>Planetary Waves: stationary wave model</a:t>
            </a:r>
          </a:p>
        </p:txBody>
      </p:sp>
    </p:spTree>
    <p:extLst>
      <p:ext uri="{BB962C8B-B14F-4D97-AF65-F5344CB8AC3E}">
        <p14:creationId xmlns:p14="http://schemas.microsoft.com/office/powerpoint/2010/main" val="27958903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{7CC52A0E-4913-E740-9990-53448C2E12E3}tf10001060</Template>
  <TotalTime>24207</TotalTime>
  <Words>549</Words>
  <Application>Microsoft Macintosh PowerPoint</Application>
  <PresentationFormat>Letter Paper (8.5x11 in)</PresentationFormat>
  <Paragraphs>167</Paragraphs>
  <Slides>23</Slides>
  <Notes>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-webkit-standard</vt:lpstr>
      <vt:lpstr>Arial</vt:lpstr>
      <vt:lpstr>Cambria Math</vt:lpstr>
      <vt:lpstr>Candara</vt:lpstr>
      <vt:lpstr>Copperplate</vt:lpstr>
      <vt:lpstr>Courier New</vt:lpstr>
      <vt:lpstr>Georgia</vt:lpstr>
      <vt:lpstr>Wingdings</vt:lpstr>
      <vt:lpstr>Wingdings 2</vt:lpstr>
      <vt:lpstr>Civic</vt:lpstr>
      <vt:lpstr>PHYS 8750 Numerical Fluid Dynamics</vt:lpstr>
      <vt:lpstr>PHYS 8750 </vt:lpstr>
      <vt:lpstr>PowerPoint Presentation</vt:lpstr>
      <vt:lpstr>PowerPoint Presentation</vt:lpstr>
      <vt:lpstr>PowerPoint Presentation</vt:lpstr>
      <vt:lpstr>Outputs of NRLMSIS</vt:lpstr>
      <vt:lpstr>IRI (International Reference Ionosphere)</vt:lpstr>
      <vt:lpstr>IRI Outputs</vt:lpstr>
      <vt:lpstr>Physics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Illinois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Atms 502</dc:title>
  <dc:creator>Brian Jewett</dc:creator>
  <cp:lastModifiedBy>Xian Lu</cp:lastModifiedBy>
  <cp:revision>1987</cp:revision>
  <cp:lastPrinted>2020-10-22T17:29:56Z</cp:lastPrinted>
  <dcterms:created xsi:type="dcterms:W3CDTF">2011-08-23T15:17:26Z</dcterms:created>
  <dcterms:modified xsi:type="dcterms:W3CDTF">2020-10-30T13:26:41Z</dcterms:modified>
</cp:coreProperties>
</file>